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6" r:id="rId9"/>
    <p:sldId id="267" r:id="rId10"/>
    <p:sldId id="268" r:id="rId11"/>
    <p:sldId id="269" r:id="rId12"/>
    <p:sldId id="272" r:id="rId13"/>
    <p:sldId id="273" r:id="rId14"/>
    <p:sldId id="289" r:id="rId15"/>
    <p:sldId id="277" r:id="rId16"/>
    <p:sldId id="278" r:id="rId17"/>
    <p:sldId id="274" r:id="rId18"/>
    <p:sldId id="275" r:id="rId19"/>
    <p:sldId id="265" r:id="rId20"/>
    <p:sldId id="270" r:id="rId21"/>
    <p:sldId id="276" r:id="rId22"/>
    <p:sldId id="271" r:id="rId23"/>
    <p:sldId id="280" r:id="rId24"/>
    <p:sldId id="281" r:id="rId25"/>
    <p:sldId id="284" r:id="rId26"/>
    <p:sldId id="286" r:id="rId27"/>
    <p:sldId id="287" r:id="rId28"/>
    <p:sldId id="262" r:id="rId29"/>
    <p:sldId id="279" r:id="rId30"/>
    <p:sldId id="288" r:id="rId3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00CC66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2" autoAdjust="0"/>
    <p:restoredTop sz="94660"/>
  </p:normalViewPr>
  <p:slideViewPr>
    <p:cSldViewPr snapToGrid="0">
      <p:cViewPr varScale="1">
        <p:scale>
          <a:sx n="63" d="100"/>
          <a:sy n="63" d="100"/>
        </p:scale>
        <p:origin x="1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F2F29D-E2C6-4688-A4DC-D16DBE7961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A17FF38-C927-4390-B330-744F803EDE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4F0275A-9584-4747-AA67-2D551EA86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98121-2070-4B70-AA75-358D3CC023BF}" type="datetimeFigureOut">
              <a:rPr lang="de-DE" smtClean="0"/>
              <a:t>20.05.2019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E77E6D-D41E-4168-B852-AED3BE669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D78BC9D-AB21-4F36-98AA-F0E53D170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992E-E7CF-4343-A8B3-7F3429D1B9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6780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C13285-F415-413D-B3EF-E85F72E7F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8B9A93C-2B46-4ED2-8F4A-A9C77BCEE5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C39E71E-87F1-4154-B904-E94A00E9B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98121-2070-4B70-AA75-358D3CC023BF}" type="datetimeFigureOut">
              <a:rPr lang="de-DE" smtClean="0"/>
              <a:t>20.05.2019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5492F84-CDE0-4233-A692-B8EFB5E96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0534514-C1E5-4C05-BC3A-523943245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992E-E7CF-4343-A8B3-7F3429D1B9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8536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E1BD99E-3938-491D-9DC7-9F6B0D8D06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4850AF5-33FF-42FD-B303-936FC0AABB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781ACE6-696A-4B61-B9BB-D8993DA30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98121-2070-4B70-AA75-358D3CC023BF}" type="datetimeFigureOut">
              <a:rPr lang="de-DE" smtClean="0"/>
              <a:t>20.05.2019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3B6FA-6E43-45DA-9B7E-CB9905A41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1F729F0-F41B-4578-B3AC-D7ED664BB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992E-E7CF-4343-A8B3-7F3429D1B9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342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94481C-E896-492E-A1B7-9F44E3832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9E8F0C7-21FD-4E20-ADA0-38D43575A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4C768F6-8715-4607-BB94-9E02FE2ED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98121-2070-4B70-AA75-358D3CC023BF}" type="datetimeFigureOut">
              <a:rPr lang="de-DE" smtClean="0"/>
              <a:t>20.05.2019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2535A7E-2528-40DE-B459-81F9F7489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464BDBF-2711-41C1-9D76-96AA639DD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992E-E7CF-4343-A8B3-7F3429D1B9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6310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388FD4-3BD6-4FBF-86F8-5C4538001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17279E2-FB1F-4B00-AC3D-DC27B9B26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5DBEBA3-20FF-44BC-BE80-BCD647D4C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98121-2070-4B70-AA75-358D3CC023BF}" type="datetimeFigureOut">
              <a:rPr lang="de-DE" smtClean="0"/>
              <a:t>20.05.2019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9796DC7-B972-4DDB-A12B-ECD66EBE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E521E3B-9C51-4A2D-84C7-A8EF30F9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992E-E7CF-4343-A8B3-7F3429D1B9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9034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22B775-7C0E-4C20-87FE-47DD68467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F9B5F6A-E308-4AAD-B280-BB2F05ECD2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CFF7FA5-20A0-4650-AD30-50848F8D61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1E84918-A378-4735-8F5E-77F7D5515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98121-2070-4B70-AA75-358D3CC023BF}" type="datetimeFigureOut">
              <a:rPr lang="de-DE" smtClean="0"/>
              <a:t>20.05.2019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3D37AEF-2543-4950-97A9-C68C4451F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40C4E67-6618-4B49-958E-2D067617E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992E-E7CF-4343-A8B3-7F3429D1B9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2836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0F3B25-2324-44C7-8793-9E9631323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A09BE25-7899-4D18-A699-6C30B5A45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8AC5E68-6E1E-4137-A7A8-C580B5AA6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143AEED-1331-4AB0-8E9F-CA0D0A2B4D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B3847FF-5290-404B-BDD4-A830FD1E77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1FAA738-F4B0-4424-91AE-8327539F0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98121-2070-4B70-AA75-358D3CC023BF}" type="datetimeFigureOut">
              <a:rPr lang="de-DE" smtClean="0"/>
              <a:t>20.05.2019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13016D3-28A8-40A6-8906-194430BA8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9FA2B6C-E389-4948-861A-9FA0E6F59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992E-E7CF-4343-A8B3-7F3429D1B9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7964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6F9CE1-601C-4C31-A019-324A95AF5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77B5F4F-F7BF-4897-BBFA-20B59D3FD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98121-2070-4B70-AA75-358D3CC023BF}" type="datetimeFigureOut">
              <a:rPr lang="de-DE" smtClean="0"/>
              <a:t>20.05.2019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12B1287-263B-405E-8437-F8F6B278F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139A1FA-A604-42F9-B0BB-D080A9FE7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992E-E7CF-4343-A8B3-7F3429D1B9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9348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862F4D9-1136-4044-9DB1-F118D404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98121-2070-4B70-AA75-358D3CC023BF}" type="datetimeFigureOut">
              <a:rPr lang="de-DE" smtClean="0"/>
              <a:t>20.05.2019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02E19C8-9886-47E8-BEDA-5A4F0E454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9AD0C4F-D1A0-438A-813E-5456530BB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992E-E7CF-4343-A8B3-7F3429D1B9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2434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641A04-3AEC-4A4D-AAF1-79B3DC27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1EAC13-0BBE-4D10-96CD-117D2EB6A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9FA7671-4DB5-415F-B3DF-1D2027D7F8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B8A2EBE-24EC-487F-A558-3F02DD29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98121-2070-4B70-AA75-358D3CC023BF}" type="datetimeFigureOut">
              <a:rPr lang="de-DE" smtClean="0"/>
              <a:t>20.05.2019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18D87F5-32AB-4B74-9CA4-87979FC5F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11E9128-12C8-48D2-9735-D14B3BE38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992E-E7CF-4343-A8B3-7F3429D1B9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6093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0F5A16-7D8A-44E1-8043-2D6D72964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32CD18A-0260-4A05-A8EE-6515862592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068DE68-85F6-4205-BF1D-ED5BCC9C32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A2CCA49-FC91-4203-8574-E8D81550B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98121-2070-4B70-AA75-358D3CC023BF}" type="datetimeFigureOut">
              <a:rPr lang="de-DE" smtClean="0"/>
              <a:t>20.05.2019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74E7C3B-FDE5-4685-B0AB-070312BFF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358CE19-743E-436D-8303-D4B9D9F7D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9992E-E7CF-4343-A8B3-7F3429D1B9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5685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F3466BB-0BBE-477A-B1C5-259D4DF59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7CC6924-AA81-47A7-996E-5946FA393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15AC62-58AB-499C-BA9C-720BBCE6B5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98121-2070-4B70-AA75-358D3CC023BF}" type="datetimeFigureOut">
              <a:rPr lang="de-DE" smtClean="0"/>
              <a:t>20.05.2019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132EF92-9A2D-4E9A-82C6-1CED21A5DD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E52F7D4-6CBA-4710-A3DA-3EDCB7E1C1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9992E-E7CF-4343-A8B3-7F3429D1B9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9773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de/search?q=sahel+West+Africa+fotos&amp;tbm=isch&amp;source=iu&amp;ictx=1&amp;fir=AJCUBLtvbk5AtM%253A%252C2tqOaJdQNJj2eM%252C_&amp;vet=1&amp;usg=AI4_-kToEN93LzvkotLDv7MdGWR0uzIo1w&amp;sa=X&amp;ved=2ahUKEwid6Z2yxpDiAhVMUlAKHQ2RDBoQ9QEwA3oECAkQCg#imgrc=3RwkkUIPP5qFGM:&amp;vet=1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de/search?q=lehmh%C3%BCtte+afrika&amp;tbm=isch&amp;source=univ&amp;sa=X&amp;ved=2ahUKEwilnsWu8pDiAhXQwcQBHQTrCEkQ7Al6BAgIEA0&amp;biw=1280&amp;bih=531#imgrc=mOGU0Kq0L3mI_M: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de/search?q=lehmh%C3%BCtte+afrika&amp;tbm=isch&amp;source=univ&amp;sa=X&amp;ved=2ahUKEwilnsWu8pDiAhXQwcQBHQTrCEkQ7Al6BAgIEA0&amp;biw=1280&amp;bih=531#imgrc=ggpX7OZvVIZmDM: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de/search?q=lehmh%C3%BCtte+afrika&amp;tbm=isch&amp;source=univ&amp;sa=X&amp;ved=2ahUKEwilnsWu8pDiAhXQwcQBHQTrCEkQ7Al6BAgIEA0&amp;biw=1280&amp;bih=531#imgrc=ICaPGWytWRubiM: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de/search?q=djenne+moschee&amp;tbm=isch&amp;source=iu&amp;ictx=1&amp;fir=9rcng0upPrWlKM%253A%252CMTH2f6V5mUP6dM%252C_&amp;vet=1&amp;usg=AI4_-kS9zuhTFLvJGpfrfCH3AfeikUCZQg&amp;sa=X&amp;ved=2ahUKEwix39CrypbiAhUQxqYKHbjcBD4Q9QEwAnoECAkQBg#imgrc=egkbLBPleWMKoM:&amp;vet=1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de/search?q=baobab+baum&amp;tbm=isch&amp;source=iu&amp;ictx=1&amp;fir=zXnhnuMCnj5Q2M%253A%252CXnz9Hlj7gIV6HM%252C%252Fm%252F02qc_h&amp;vet=1&amp;usg=AI4_-kRDecpaj_KbqBJ1XbTI022S66ZA5A&amp;sa=X&amp;ved=2ahUKEwiuvsK4-pDiAhXsw8QBHeLZCTgQ_B0wFXoECAwQBg#imgrc=FtgdBtj8p-B1wM:&amp;vet=1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de/search?q=zebu+westafrika&amp;tbm=isch&amp;source=iu&amp;ictx=1&amp;fir=1C1Q3tJq9t2hRM%253A%252CB7ayCj3RiiIDTM%252C_&amp;vet=1&amp;usg=AI4_-kRKuQUWAqfK90UB8XbjuSLM3fKk-A&amp;sa=X&amp;ved=2ahUKEwjptLPp-5DiAhXF4aYKHVg7APQQ9QEwCXoECAkQCA#imgrc=BsvYBgH3vttg4M:&amp;vet=1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de/photo/1206987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de/search?q=lehmh%C3%BCtte+afrika&amp;tbm=isch&amp;source=univ&amp;sa=X&amp;ved=2ahUKEwilnsWu8pDiAhXQwcQBHQTrCEkQ7Al6BAgIEA0&amp;biw=1280&amp;bih=531#imgrc=QR6Vblm7vYsxQM: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de/search?q=traditioneller+griot+westafrika+foto&amp;tbm=isch&amp;source=iu&amp;ictx=1&amp;fir=eKICAUjXeKhL3M%253A%252ChzQaoBtlX07YvM%252C_&amp;vet=1&amp;usg=AI4_-kTRvGT939k3OUl914AFiwU2iQtP6Q&amp;sa=X&amp;ved=2ahUKEwj3gPGA3JPiAhXRJVAKHW4XC6kQ9QEwA3oECAkQCg#imgrc=eKICAUjXeKhL3M:" TargetMode="External"/><Relationship Id="rId2" Type="http://schemas.openxmlformats.org/officeDocument/2006/relationships/hyperlink" Target="https://www.alamy.de/fotos-bilder/griot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rses.psu.edu/test/test100_hkr/AFIM/Main_HTML/RG_W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ista.com/statistics/274511/life-expectancy-in-africa/" TargetMode="External"/><Relationship Id="rId2" Type="http://schemas.openxmlformats.org/officeDocument/2006/relationships/hyperlink" Target="https://data.worldbank.org/indicator/SE.ADT.LITR.ZS?end=2010&amp;locations=ZG-1W-Z4-8S-Z7-ZJ-CI&amp;start=2010&amp;view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s://www.google.de/search?q=climate+west+africa+map&amp;tbm=isch&amp;source=iu&amp;ictx=1&amp;fir=BQEIEFfkJ0F8tM%253A%252Cj-MURVd6Lk3jkM%252C_&amp;vet=1&amp;usg=AI4_-kTuSPfn49tP5YaaXwdgNSIwkBt2Yw&amp;sa=X&amp;ved=2ahUKEwj1rbSn-o7iAhVFbVAKHcWQA1AQ9QEwC3oECAkQBA&amp;cshid=1557422593241218#imgrc=BQEIEFfkJ0F8tM: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rses.psu.edu/test/test100_hkr/AFIM/Main_HTML/EG_W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rses.psu.edu/test/test100_hkr/AFIM/Main_HTML/M_NV.htm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de/search?q=sahel+West+Africa+fotos&amp;tbm=isch&amp;source=iu&amp;ictx=1&amp;fir=AJCUBLtvbk5AtM%253A%252C2tqOaJdQNJj2eM%252C_&amp;vet=1&amp;usg=AI4_-kToEN93LzvkotLDv7MdGWR0uzIo1w&amp;sa=X&amp;ved=2ahUKEwid6Z2yxpDiAhVMUlAKHQ2RDBoQ9QEwA3oECAkQCg#imgrc=16lq3Tnk1x1SjM:&amp;vet=1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de/search?q=sahel+West+Africa+fotos&amp;tbm=isch&amp;source=iu&amp;ictx=1&amp;fir=AJCUBLtvbk5AtM%253A%252C2tqOaJdQNJj2eM%252C_&amp;vet=1&amp;usg=AI4_-kToEN93LzvkotLDv7MdGWR0uzIo1w&amp;sa=X&amp;ved=2ahUKEwid6Z2yxpDiAhVMUlAKHQ2RDBoQ9QEwA3oECAkQCg#imgrc=AJCUBLtvbk5AtM:&amp;vet=1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FB9190-F2B5-4E36-8231-A2223E49AA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cap="small" dirty="0">
                <a:solidFill>
                  <a:srgbClr val="C00000"/>
                </a:solidFill>
                <a:latin typeface="+mn-lt"/>
              </a:rPr>
              <a:t>Traditional Decision-making and Rights over Natural Resources in West Africa</a:t>
            </a:r>
            <a:endParaRPr lang="de-DE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A19AAA8-3E66-46EF-B045-B19A7131B7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altLang="de-DE" dirty="0">
              <a:latin typeface="Calibri" panose="020F0502020204030204" pitchFamily="34" charset="0"/>
            </a:endParaRPr>
          </a:p>
          <a:p>
            <a:r>
              <a:rPr lang="de-DE" altLang="de-DE" dirty="0">
                <a:latin typeface="Calibri" panose="020F0502020204030204" pitchFamily="34" charset="0"/>
              </a:rPr>
              <a:t>Prof. Dr. Brigitte Fahrenhorst </a:t>
            </a:r>
          </a:p>
          <a:p>
            <a:r>
              <a:rPr lang="de-DE" altLang="de-DE" dirty="0">
                <a:latin typeface="Calibri" panose="020F0502020204030204" pitchFamily="34" charset="0"/>
              </a:rPr>
              <a:t>TU Berlin / SID Berlin </a:t>
            </a:r>
          </a:p>
        </p:txBody>
      </p:sp>
    </p:spTree>
    <p:extLst>
      <p:ext uri="{BB962C8B-B14F-4D97-AF65-F5344CB8AC3E}">
        <p14:creationId xmlns:p14="http://schemas.microsoft.com/office/powerpoint/2010/main" val="2278514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ildergebnis fÃ¼r sahel West Africa fotos">
            <a:extLst>
              <a:ext uri="{FF2B5EF4-FFF2-40B4-BE49-F238E27FC236}">
                <a16:creationId xmlns:a16="http://schemas.microsoft.com/office/drawing/2014/main" id="{7C24CA7B-D31D-4F9C-9B28-99C944DB1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36" y="154236"/>
            <a:ext cx="8615190" cy="670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76F81DB-9BC5-4765-884E-505DA6112F9B}"/>
              </a:ext>
            </a:extLst>
          </p:cNvPr>
          <p:cNvSpPr/>
          <p:nvPr/>
        </p:nvSpPr>
        <p:spPr>
          <a:xfrm>
            <a:off x="8769426" y="283122"/>
            <a:ext cx="30210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hlinkClick r:id="rId3"/>
              </a:rPr>
              <a:t>https://www.google.de/search?q=sahel+West+Africa+fotos&amp;tbm=isch&amp;source=iu&amp;ictx=1&amp;fir=AJCUBLtvbk5AtM%253A%252C2tqOaJdQNJj2eM%252C_&amp;vet=1&amp;usg=AI4_-kToEN93LzvkotLDv7MdGWR0uzIo1w&amp;sa=X&amp;ved=2ahUKEwid6Z2yxpDiAhVMUlAKHQ2RDBoQ9QEwA3oECAkQCg#imgrc=3RwkkUIPP5qFGM:&amp;vet=1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941823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ildergebnis fÃ¼r lehmhÃ¼tte afrika">
            <a:extLst>
              <a:ext uri="{FF2B5EF4-FFF2-40B4-BE49-F238E27FC236}">
                <a16:creationId xmlns:a16="http://schemas.microsoft.com/office/drawing/2014/main" id="{BB1CCF97-E351-466B-9CF2-F11D6D4CE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104" y="190209"/>
            <a:ext cx="8945696" cy="594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A56DA1DE-F083-4C32-995B-115B22BBA325}"/>
              </a:ext>
            </a:extLst>
          </p:cNvPr>
          <p:cNvSpPr/>
          <p:nvPr/>
        </p:nvSpPr>
        <p:spPr>
          <a:xfrm>
            <a:off x="569204" y="6194920"/>
            <a:ext cx="110535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hlinkClick r:id="rId3"/>
              </a:rPr>
              <a:t>https://www.google.de/search?q=lehmh%C3%BCtte+afrika&amp;tbm=isch&amp;source=univ&amp;sa=X&amp;ved=2ahUKEwilnsWu8pDiAhXQwcQBHQTrCEkQ7Al6BAgIEA0&amp;biw=1280&amp;bih=531#imgrc=mOGU0Kq0L3mI_M: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4002235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Bildergebnis fÃ¼r lehmhÃ¼tte afrika">
            <a:extLst>
              <a:ext uri="{FF2B5EF4-FFF2-40B4-BE49-F238E27FC236}">
                <a16:creationId xmlns:a16="http://schemas.microsoft.com/office/drawing/2014/main" id="{D13EB9BF-CA69-402B-9C93-A87366D45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846" y="218371"/>
            <a:ext cx="7864992" cy="589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26088C2A-CDC2-4572-B6D2-05D4861D8209}"/>
              </a:ext>
            </a:extLst>
          </p:cNvPr>
          <p:cNvSpPr/>
          <p:nvPr/>
        </p:nvSpPr>
        <p:spPr>
          <a:xfrm>
            <a:off x="536155" y="6177964"/>
            <a:ext cx="113069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hlinkClick r:id="rId3"/>
              </a:rPr>
              <a:t>https://www.google.de/search?q=lehmh%C3%BCtte+afrika&amp;tbm=isch&amp;source=univ&amp;sa=X&amp;ved=2ahUKEwilnsWu8pDiAhXQwcQBHQTrCEkQ7Al6BAgIEA0&amp;biw=1280&amp;bih=531#imgrc=ggpX7OZvVIZmDM: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874042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Bildergebnis fÃ¼r lehmhÃ¼tte afrika">
            <a:extLst>
              <a:ext uri="{FF2B5EF4-FFF2-40B4-BE49-F238E27FC236}">
                <a16:creationId xmlns:a16="http://schemas.microsoft.com/office/drawing/2014/main" id="{8A4D955F-2C68-48A1-AEBE-F17297AD8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44" y="264349"/>
            <a:ext cx="9753600" cy="594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4D0A61E1-0E9E-4220-B1EA-B0263CC8AFD7}"/>
              </a:ext>
            </a:extLst>
          </p:cNvPr>
          <p:cNvSpPr/>
          <p:nvPr/>
        </p:nvSpPr>
        <p:spPr>
          <a:xfrm>
            <a:off x="425985" y="6211669"/>
            <a:ext cx="111968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hlinkClick r:id="rId3"/>
              </a:rPr>
              <a:t>https://www.google.de/search?q=lehmh%C3%BCtte+afrika&amp;tbm=isch&amp;source=univ&amp;sa=X&amp;ved=2ahUKEwilnsWu8pDiAhXQwcQBHQTrCEkQ7Al6BAgIEA0&amp;biw=1280&amp;bih=531#imgrc=ICaPGWytWRubiM: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531827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ldergebnis fÃ¼r djenne moschee">
            <a:extLst>
              <a:ext uri="{FF2B5EF4-FFF2-40B4-BE49-F238E27FC236}">
                <a16:creationId xmlns:a16="http://schemas.microsoft.com/office/drawing/2014/main" id="{6C8F83E4-70E3-42F9-9F30-4B1A3C444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4" y="0"/>
            <a:ext cx="9516794" cy="632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D4D7D0E-8564-4D2F-8283-C3A468E3BFC2}"/>
              </a:ext>
            </a:extLst>
          </p:cNvPr>
          <p:cNvSpPr/>
          <p:nvPr/>
        </p:nvSpPr>
        <p:spPr>
          <a:xfrm>
            <a:off x="361720" y="6326954"/>
            <a:ext cx="114685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hlinkClick r:id="rId3"/>
              </a:rPr>
              <a:t>https://www.google.de/search?q=djenne+moschee&amp;tbm=isch&amp;source=iu&amp;ictx=1&amp;fir=9rcng0upPrWlKM%253A%252CMTH2f6V5mUP6dM%252C_&amp;vet=1&amp;usg=AI4_-kS9zuhTFLvJGpfrfCH3AfeikUCZQg&amp;sa=X&amp;ved=2ahUKEwix39CrypbiAhUQxqYKHbjcBD4Q9QEwAnoECAkQBg#imgrc=egkbLBPleWMKoM:&amp;vet=1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589875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ildergebnis fÃ¼r baobab baum">
            <a:extLst>
              <a:ext uri="{FF2B5EF4-FFF2-40B4-BE49-F238E27FC236}">
                <a16:creationId xmlns:a16="http://schemas.microsoft.com/office/drawing/2014/main" id="{531A7FD2-87E7-4F44-ACF8-F93FE7C2C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29" y="469135"/>
            <a:ext cx="6349388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B9F6254F-6B6C-40EA-9AC5-5CA569E89771}"/>
              </a:ext>
            </a:extLst>
          </p:cNvPr>
          <p:cNvSpPr/>
          <p:nvPr/>
        </p:nvSpPr>
        <p:spPr>
          <a:xfrm>
            <a:off x="7799942" y="359481"/>
            <a:ext cx="41680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hlinkClick r:id="rId3"/>
              </a:rPr>
              <a:t>https://www.google.de/search?q=baobab+baum&amp;tbm=isch&amp;source=iu&amp;ictx=1&amp;fir=zXnhnuMCnj5Q2M%253A%252CXnz9Hlj7gIV6HM%252C%252Fm%252F02qc_h&amp;vet=1&amp;usg=AI4_-kRDecpaj_KbqBJ1XbTI022S66ZA5A&amp;sa=X&amp;ved=2ahUKEwiuvsK4-pDiAhXsw8QBHeLZCTgQ_B0wFXoECAwQBg#imgrc=FtgdBtj8p-B1wM:&amp;vet=1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196719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Bildergebnis fÃ¼r zebu westafrika">
            <a:extLst>
              <a:ext uri="{FF2B5EF4-FFF2-40B4-BE49-F238E27FC236}">
                <a16:creationId xmlns:a16="http://schemas.microsoft.com/office/drawing/2014/main" id="{54986570-18D1-4CE9-BC69-EA6B96C45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528" y="198304"/>
            <a:ext cx="8234535" cy="599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BA7CB86E-20D0-424E-8E48-F17FB65B9625}"/>
              </a:ext>
            </a:extLst>
          </p:cNvPr>
          <p:cNvSpPr/>
          <p:nvPr/>
        </p:nvSpPr>
        <p:spPr>
          <a:xfrm>
            <a:off x="194631" y="6198031"/>
            <a:ext cx="118027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hlinkClick r:id="rId3"/>
              </a:rPr>
              <a:t>https://www.google.de/search?q=zebu+westafrika&amp;tbm=isch&amp;source=iu&amp;ictx=1&amp;fir=1C1Q3tJq9t2hRM%253A%252CB7ayCj3RiiIDTM%252C_&amp;vet=1&amp;usg=AI4_-kRKuQUWAqfK90UB8XbjuSLM3fKk-A&amp;sa=X&amp;ved=2ahUKEwjptLPp-5DiAhXF4aYKHVg7APQQ9QEwCXoECAkQCA#imgrc=BsvYBgH3vttg4M:&amp;vet=1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778990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Landschaft Baum Natur Wildnis PrÃ¤rie Abenteuer Land Dorf Tierwelt Herbst Afrika Fauna Savanne Ebene Ghana Lebensraum Safari Ãkosystem traditionell lÃ¤ndliches Gebiet Landleben Westafrika natÃ¼rlichen Umgebung LehmhÃ¼tten">
            <a:extLst>
              <a:ext uri="{FF2B5EF4-FFF2-40B4-BE49-F238E27FC236}">
                <a16:creationId xmlns:a16="http://schemas.microsoft.com/office/drawing/2014/main" id="{C996CA4E-1D6B-418A-B2A6-F0BD9682E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104" y="0"/>
            <a:ext cx="9212396" cy="614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4B964FD-56EF-44F1-AECF-59F6C28B70A9}"/>
              </a:ext>
            </a:extLst>
          </p:cNvPr>
          <p:cNvSpPr/>
          <p:nvPr/>
        </p:nvSpPr>
        <p:spPr>
          <a:xfrm>
            <a:off x="531806" y="6218888"/>
            <a:ext cx="26602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hlinkClick r:id="rId3"/>
              </a:rPr>
              <a:t>https://pxhere.com/de/photo/1206987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716796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Bildergebnis fÃ¼r lehmhÃ¼tte afrika">
            <a:extLst>
              <a:ext uri="{FF2B5EF4-FFF2-40B4-BE49-F238E27FC236}">
                <a16:creationId xmlns:a16="http://schemas.microsoft.com/office/drawing/2014/main" id="{ABB95AEF-CA59-4999-9FF4-A0B7C1DAA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33" y="0"/>
            <a:ext cx="9364337" cy="619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70B90D3B-9513-4286-84C9-B39DB81E63AA}"/>
              </a:ext>
            </a:extLst>
          </p:cNvPr>
          <p:cNvSpPr/>
          <p:nvPr/>
        </p:nvSpPr>
        <p:spPr>
          <a:xfrm>
            <a:off x="701407" y="6197937"/>
            <a:ext cx="11075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hlinkClick r:id="rId3"/>
              </a:rPr>
              <a:t>https://www.google.de/search?q=lehmh%C3%BCtte+afrika&amp;tbm=isch&amp;source=univ&amp;sa=X&amp;ved=2ahUKEwilnsWu8pDiAhXQwcQBHQTrCEkQ7Al6BAgIEA0&amp;biw=1280&amp;bih=531#imgrc=QR6Vblm7vYsxQM: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04621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619B720-3C4E-46CC-AB7F-C0F89E473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>
            <a:normAutofit/>
          </a:bodyPr>
          <a:lstStyle/>
          <a:p>
            <a:r>
              <a:rPr lang="de-DE" sz="3200" b="1" dirty="0">
                <a:solidFill>
                  <a:srgbClr val="C00000"/>
                </a:solidFill>
                <a:latin typeface="+mn-lt"/>
              </a:rPr>
              <a:t>2. Character </a:t>
            </a:r>
            <a:r>
              <a:rPr lang="de-DE" sz="3200" b="1" dirty="0" err="1">
                <a:solidFill>
                  <a:srgbClr val="C00000"/>
                </a:solidFill>
                <a:latin typeface="+mn-lt"/>
              </a:rPr>
              <a:t>of</a:t>
            </a:r>
            <a:r>
              <a:rPr lang="de-DE" sz="32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de-DE" sz="3200" b="1" dirty="0" err="1">
                <a:solidFill>
                  <a:srgbClr val="C00000"/>
                </a:solidFill>
                <a:latin typeface="+mn-lt"/>
              </a:rPr>
              <a:t>customary</a:t>
            </a:r>
            <a:r>
              <a:rPr lang="de-DE" sz="32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de-DE" sz="3200" b="1" dirty="0" err="1">
                <a:solidFill>
                  <a:srgbClr val="C00000"/>
                </a:solidFill>
                <a:latin typeface="+mn-lt"/>
              </a:rPr>
              <a:t>land</a:t>
            </a:r>
            <a:r>
              <a:rPr lang="de-DE" sz="3200" b="1" dirty="0">
                <a:solidFill>
                  <a:srgbClr val="C00000"/>
                </a:solidFill>
                <a:latin typeface="+mn-lt"/>
              </a:rPr>
              <a:t> and </a:t>
            </a:r>
            <a:r>
              <a:rPr lang="de-DE" sz="3200" b="1" dirty="0" err="1">
                <a:solidFill>
                  <a:srgbClr val="C00000"/>
                </a:solidFill>
                <a:latin typeface="+mn-lt"/>
              </a:rPr>
              <a:t>tree</a:t>
            </a:r>
            <a:r>
              <a:rPr lang="de-DE" sz="32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de-DE" sz="3200" b="1" dirty="0" err="1">
                <a:solidFill>
                  <a:srgbClr val="C00000"/>
                </a:solidFill>
                <a:latin typeface="+mn-lt"/>
              </a:rPr>
              <a:t>law</a:t>
            </a:r>
            <a:r>
              <a:rPr lang="de-DE" sz="3200" b="1" dirty="0">
                <a:solidFill>
                  <a:srgbClr val="C00000"/>
                </a:solidFill>
                <a:latin typeface="+mn-lt"/>
              </a:rPr>
              <a:t>/ </a:t>
            </a:r>
            <a:r>
              <a:rPr lang="de-DE" sz="3200" b="1" dirty="0" err="1">
                <a:solidFill>
                  <a:srgbClr val="C00000"/>
                </a:solidFill>
                <a:latin typeface="+mn-lt"/>
              </a:rPr>
              <a:t>rights</a:t>
            </a:r>
            <a:r>
              <a:rPr lang="de-DE" sz="3200" b="1" dirty="0">
                <a:solidFill>
                  <a:srgbClr val="C00000"/>
                </a:solidFill>
                <a:latin typeface="+mn-lt"/>
              </a:rPr>
              <a:t> - </a:t>
            </a:r>
            <a:r>
              <a:rPr lang="de-DE" sz="3200" b="1" dirty="0" err="1">
                <a:solidFill>
                  <a:srgbClr val="C00000"/>
                </a:solidFill>
                <a:latin typeface="+mn-lt"/>
              </a:rPr>
              <a:t>tenure</a:t>
            </a:r>
            <a:r>
              <a:rPr lang="de-DE" sz="32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de-DE" sz="3200" b="1" dirty="0" err="1">
                <a:solidFill>
                  <a:srgbClr val="C00000"/>
                </a:solidFill>
                <a:latin typeface="+mn-lt"/>
              </a:rPr>
              <a:t>rights</a:t>
            </a:r>
            <a:r>
              <a:rPr lang="de-DE" sz="3200" b="1" dirty="0">
                <a:solidFill>
                  <a:srgbClr val="C00000"/>
                </a:solidFill>
                <a:latin typeface="+mn-lt"/>
              </a:rPr>
              <a:t>) 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3CD5EA5-D7AE-4F34-B496-246A8A637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3205"/>
            <a:ext cx="10515600" cy="408375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DE" dirty="0" err="1"/>
              <a:t>Characterized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DE" dirty="0" err="1"/>
              <a:t>Flexibility</a:t>
            </a:r>
            <a:endParaRPr lang="de-DE" dirty="0"/>
          </a:p>
          <a:p>
            <a:pPr lvl="1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DE" dirty="0" err="1"/>
              <a:t>Solidarity</a:t>
            </a:r>
            <a:endParaRPr lang="de-DE" dirty="0"/>
          </a:p>
          <a:p>
            <a:pPr lvl="1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DE" dirty="0" err="1"/>
              <a:t>Adapted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nature</a:t>
            </a:r>
            <a:r>
              <a:rPr lang="de-DE" dirty="0"/>
              <a:t> / </a:t>
            </a:r>
            <a:r>
              <a:rPr lang="de-DE" dirty="0" err="1"/>
              <a:t>nature</a:t>
            </a:r>
            <a:r>
              <a:rPr lang="de-DE" dirty="0"/>
              <a:t> </a:t>
            </a:r>
            <a:r>
              <a:rPr lang="de-DE" dirty="0" err="1"/>
              <a:t>protection</a:t>
            </a:r>
            <a:endParaRPr lang="de-DE" dirty="0"/>
          </a:p>
          <a:p>
            <a:pPr lvl="1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DE" dirty="0"/>
              <a:t>Equity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DE" dirty="0"/>
              <a:t>Risk </a:t>
            </a:r>
            <a:r>
              <a:rPr lang="de-DE" dirty="0" err="1"/>
              <a:t>minimizing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6864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2C3FA6-A932-4C7F-95FC-24A47BCB4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8085"/>
          </a:xfrm>
        </p:spPr>
        <p:txBody>
          <a:bodyPr>
            <a:normAutofit/>
          </a:bodyPr>
          <a:lstStyle/>
          <a:p>
            <a:r>
              <a:rPr lang="de-DE" sz="3200" b="1" dirty="0">
                <a:solidFill>
                  <a:srgbClr val="C00000"/>
                </a:solidFill>
                <a:latin typeface="+mn-lt"/>
              </a:rPr>
              <a:t>Background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47849D-81CF-4256-9C83-D2EAC835A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2193"/>
            <a:ext cx="10515600" cy="5060681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DE" sz="3800" dirty="0"/>
              <a:t>PhD </a:t>
            </a:r>
            <a:r>
              <a:rPr lang="de-DE" sz="3800" dirty="0" err="1"/>
              <a:t>research</a:t>
            </a:r>
            <a:r>
              <a:rPr lang="de-DE" sz="3800" dirty="0"/>
              <a:t> - trad. </a:t>
            </a:r>
            <a:r>
              <a:rPr lang="de-DE" sz="3800" dirty="0" err="1"/>
              <a:t>decison-making</a:t>
            </a:r>
            <a:r>
              <a:rPr lang="de-DE" sz="3800" dirty="0"/>
              <a:t> &amp; </a:t>
            </a:r>
            <a:r>
              <a:rPr lang="de-DE" sz="3800" dirty="0" err="1"/>
              <a:t>customary</a:t>
            </a:r>
            <a:r>
              <a:rPr lang="de-DE" sz="3800" dirty="0"/>
              <a:t> </a:t>
            </a:r>
            <a:r>
              <a:rPr lang="de-DE" sz="3800" dirty="0" err="1"/>
              <a:t>law</a:t>
            </a:r>
            <a:r>
              <a:rPr lang="de-DE" sz="3800" dirty="0"/>
              <a:t> in Burkina Faso: 7 </a:t>
            </a:r>
            <a:r>
              <a:rPr lang="de-DE" sz="3800" dirty="0" err="1"/>
              <a:t>years</a:t>
            </a:r>
            <a:r>
              <a:rPr lang="de-DE" sz="3800" dirty="0"/>
              <a:t> </a:t>
            </a:r>
            <a:r>
              <a:rPr lang="de-DE" sz="3800" dirty="0" err="1"/>
              <a:t>research</a:t>
            </a:r>
            <a:r>
              <a:rPr lang="de-DE" sz="3800" dirty="0"/>
              <a:t>, ltd. </a:t>
            </a:r>
            <a:r>
              <a:rPr lang="de-DE" sz="3800" dirty="0" err="1"/>
              <a:t>literat</a:t>
            </a:r>
            <a:r>
              <a:rPr lang="de-DE" sz="3800" dirty="0"/>
              <a:t>., </a:t>
            </a:r>
            <a:r>
              <a:rPr lang="de-DE" sz="3800" dirty="0" err="1"/>
              <a:t>research</a:t>
            </a:r>
            <a:r>
              <a:rPr lang="de-DE" sz="3800" dirty="0"/>
              <a:t> on </a:t>
            </a:r>
            <a:r>
              <a:rPr lang="de-DE" sz="3800" dirty="0" err="1"/>
              <a:t>local</a:t>
            </a:r>
            <a:r>
              <a:rPr lang="de-DE" sz="3800" dirty="0"/>
              <a:t> </a:t>
            </a:r>
            <a:r>
              <a:rPr lang="de-DE" sz="3800" dirty="0" err="1"/>
              <a:t>ground</a:t>
            </a:r>
            <a:r>
              <a:rPr lang="de-DE" sz="3800" dirty="0"/>
              <a:t>, all </a:t>
            </a:r>
            <a:r>
              <a:rPr lang="de-DE" sz="3800" dirty="0" err="1"/>
              <a:t>over</a:t>
            </a:r>
            <a:r>
              <a:rPr lang="de-DE" sz="3800" dirty="0"/>
              <a:t> West </a:t>
            </a:r>
            <a:r>
              <a:rPr lang="de-DE" sz="3800" dirty="0" err="1"/>
              <a:t>Africa</a:t>
            </a:r>
            <a:endParaRPr lang="de-DE" sz="3800" dirty="0"/>
          </a:p>
          <a:p>
            <a:pPr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DE" sz="3800" dirty="0"/>
              <a:t>Research on behalf BMZ*: trad. </a:t>
            </a:r>
            <a:r>
              <a:rPr lang="de-DE" sz="3800" dirty="0" err="1"/>
              <a:t>land</a:t>
            </a:r>
            <a:r>
              <a:rPr lang="de-DE" sz="3800" dirty="0"/>
              <a:t> </a:t>
            </a:r>
            <a:r>
              <a:rPr lang="de-DE" sz="3800" dirty="0" err="1"/>
              <a:t>rights</a:t>
            </a:r>
            <a:r>
              <a:rPr lang="de-DE" sz="3800" dirty="0"/>
              <a:t> in global </a:t>
            </a:r>
            <a:r>
              <a:rPr lang="de-DE" sz="3800" dirty="0" err="1"/>
              <a:t>south</a:t>
            </a:r>
            <a:endParaRPr lang="de-DE" sz="3800" dirty="0"/>
          </a:p>
          <a:p>
            <a:pPr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DE" sz="3800" dirty="0"/>
              <a:t>Research/</a:t>
            </a:r>
            <a:r>
              <a:rPr lang="de-DE" sz="3800" dirty="0" err="1"/>
              <a:t>development</a:t>
            </a:r>
            <a:r>
              <a:rPr lang="de-DE" sz="3800" dirty="0"/>
              <a:t> </a:t>
            </a:r>
            <a:r>
              <a:rPr lang="de-DE" sz="3800" dirty="0" err="1"/>
              <a:t>of</a:t>
            </a:r>
            <a:r>
              <a:rPr lang="de-DE" sz="3800" dirty="0"/>
              <a:t> </a:t>
            </a:r>
            <a:r>
              <a:rPr lang="de-DE" sz="3800" dirty="0" err="1"/>
              <a:t>socio-ecological</a:t>
            </a:r>
            <a:r>
              <a:rPr lang="de-DE" sz="3800" dirty="0"/>
              <a:t> </a:t>
            </a:r>
            <a:r>
              <a:rPr lang="de-DE" sz="3800" dirty="0" err="1"/>
              <a:t>impact</a:t>
            </a:r>
            <a:r>
              <a:rPr lang="de-DE" sz="3800" dirty="0"/>
              <a:t> </a:t>
            </a:r>
            <a:r>
              <a:rPr lang="de-DE" sz="3800" dirty="0" err="1"/>
              <a:t>assessment</a:t>
            </a:r>
            <a:r>
              <a:rPr lang="de-DE" sz="3800" dirty="0"/>
              <a:t>**</a:t>
            </a:r>
          </a:p>
          <a:p>
            <a:pPr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DE" sz="3800" dirty="0"/>
              <a:t>Impact </a:t>
            </a:r>
            <a:r>
              <a:rPr lang="de-DE" sz="3800" dirty="0" err="1"/>
              <a:t>evaluation</a:t>
            </a:r>
            <a:r>
              <a:rPr lang="de-DE" sz="3800" dirty="0"/>
              <a:t> </a:t>
            </a:r>
            <a:r>
              <a:rPr lang="de-DE" sz="3800" dirty="0" err="1"/>
              <a:t>of</a:t>
            </a:r>
            <a:r>
              <a:rPr lang="de-DE" sz="3800" dirty="0"/>
              <a:t> all Austrian </a:t>
            </a:r>
            <a:r>
              <a:rPr lang="de-DE" sz="3800" dirty="0" err="1"/>
              <a:t>projects</a:t>
            </a:r>
            <a:r>
              <a:rPr lang="de-DE" sz="3800" dirty="0"/>
              <a:t>, ca. 10 </a:t>
            </a:r>
            <a:r>
              <a:rPr lang="de-DE" sz="3800" dirty="0" err="1"/>
              <a:t>years</a:t>
            </a:r>
            <a:r>
              <a:rPr lang="de-DE" sz="3800" dirty="0"/>
              <a:t> </a:t>
            </a:r>
          </a:p>
          <a:p>
            <a:pPr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DE" sz="3800" dirty="0"/>
              <a:t>Univ. </a:t>
            </a:r>
            <a:r>
              <a:rPr lang="de-DE" sz="3800" dirty="0" err="1"/>
              <a:t>research</a:t>
            </a:r>
            <a:r>
              <a:rPr lang="de-DE" sz="3800" dirty="0"/>
              <a:t> on </a:t>
            </a:r>
            <a:r>
              <a:rPr lang="de-DE" sz="3800" dirty="0" err="1"/>
              <a:t>land</a:t>
            </a:r>
            <a:r>
              <a:rPr lang="de-DE" sz="3800" dirty="0"/>
              <a:t> </a:t>
            </a:r>
            <a:r>
              <a:rPr lang="de-DE" sz="3800" dirty="0" err="1"/>
              <a:t>rights</a:t>
            </a:r>
            <a:r>
              <a:rPr lang="de-DE" sz="3800" dirty="0"/>
              <a:t> </a:t>
            </a:r>
            <a:r>
              <a:rPr lang="de-DE" sz="3800" dirty="0" err="1"/>
              <a:t>of</a:t>
            </a:r>
            <a:r>
              <a:rPr lang="de-DE" sz="3800" dirty="0"/>
              <a:t> </a:t>
            </a:r>
            <a:r>
              <a:rPr lang="de-DE" sz="3800" dirty="0" err="1"/>
              <a:t>pastoralists</a:t>
            </a:r>
            <a:r>
              <a:rPr lang="de-DE" sz="3800" dirty="0"/>
              <a:t> (</a:t>
            </a:r>
            <a:r>
              <a:rPr lang="de-DE" sz="3800" dirty="0" err="1"/>
              <a:t>with</a:t>
            </a:r>
            <a:r>
              <a:rPr lang="de-DE" sz="3800" dirty="0"/>
              <a:t> 5 </a:t>
            </a:r>
            <a:r>
              <a:rPr lang="de-DE" sz="3800" dirty="0" err="1"/>
              <a:t>Afric</a:t>
            </a:r>
            <a:r>
              <a:rPr lang="de-DE" sz="3800" dirty="0"/>
              <a:t>. Univ.)***</a:t>
            </a:r>
          </a:p>
          <a:p>
            <a:pPr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DE" sz="3800" dirty="0"/>
              <a:t>Interdisc. univ. </a:t>
            </a:r>
            <a:r>
              <a:rPr lang="de-DE" sz="3800" dirty="0" err="1"/>
              <a:t>research</a:t>
            </a:r>
            <a:r>
              <a:rPr lang="de-DE" sz="3800" dirty="0"/>
              <a:t> on </a:t>
            </a:r>
            <a:r>
              <a:rPr lang="de-DE" sz="3800" dirty="0" err="1"/>
              <a:t>women‘s</a:t>
            </a:r>
            <a:r>
              <a:rPr lang="de-DE" sz="3800" dirty="0"/>
              <a:t> </a:t>
            </a:r>
            <a:r>
              <a:rPr lang="de-DE" sz="3800" dirty="0" err="1"/>
              <a:t>rights</a:t>
            </a:r>
            <a:r>
              <a:rPr lang="de-DE" sz="3800" dirty="0"/>
              <a:t>, </a:t>
            </a:r>
            <a:r>
              <a:rPr lang="de-DE" sz="3800" dirty="0" err="1"/>
              <a:t>agrarian</a:t>
            </a:r>
            <a:r>
              <a:rPr lang="de-DE" sz="3800" dirty="0"/>
              <a:t> </a:t>
            </a:r>
            <a:r>
              <a:rPr lang="de-DE" sz="3800" dirty="0" err="1"/>
              <a:t>research</a:t>
            </a:r>
            <a:r>
              <a:rPr lang="de-DE" sz="3800" dirty="0"/>
              <a:t> &amp; </a:t>
            </a:r>
            <a:r>
              <a:rPr lang="de-DE" sz="3800" dirty="0" err="1"/>
              <a:t>consultancy</a:t>
            </a:r>
            <a:r>
              <a:rPr lang="de-DE" sz="3800" dirty="0"/>
              <a:t> </a:t>
            </a:r>
            <a:r>
              <a:rPr lang="de-DE" sz="3800" dirty="0" err="1"/>
              <a:t>methods</a:t>
            </a:r>
            <a:r>
              <a:rPr lang="de-DE" sz="3800" dirty="0"/>
              <a:t>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sz="2200" dirty="0"/>
              <a:t>*German Fed. Min.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Economic</a:t>
            </a:r>
            <a:r>
              <a:rPr lang="de-DE" sz="2200" dirty="0"/>
              <a:t> </a:t>
            </a:r>
            <a:r>
              <a:rPr lang="de-DE" sz="2200" dirty="0" err="1"/>
              <a:t>Dev</a:t>
            </a:r>
            <a:r>
              <a:rPr lang="de-DE" sz="2200" dirty="0"/>
              <a:t>. &amp; Coop.</a:t>
            </a:r>
          </a:p>
          <a:p>
            <a:pPr marL="0" indent="0">
              <a:buNone/>
            </a:pPr>
            <a:r>
              <a:rPr lang="de-DE" sz="2200" dirty="0"/>
              <a:t>**on behalf Austrian Fed. Min.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Foreign</a:t>
            </a:r>
            <a:r>
              <a:rPr lang="de-DE" sz="2200" dirty="0"/>
              <a:t> Affairs). </a:t>
            </a:r>
          </a:p>
          <a:p>
            <a:pPr marL="0" indent="0">
              <a:buNone/>
            </a:pPr>
            <a:r>
              <a:rPr lang="de-DE" sz="2200" dirty="0"/>
              <a:t>*** on behalf German Fed. Min. </a:t>
            </a:r>
            <a:r>
              <a:rPr lang="de-DE" sz="2200" dirty="0" err="1"/>
              <a:t>Educat</a:t>
            </a:r>
            <a:r>
              <a:rPr lang="de-DE" sz="2200" dirty="0"/>
              <a:t>. &amp; Research and African Union /EU</a:t>
            </a:r>
          </a:p>
        </p:txBody>
      </p:sp>
    </p:spTree>
    <p:extLst>
      <p:ext uri="{BB962C8B-B14F-4D97-AF65-F5344CB8AC3E}">
        <p14:creationId xmlns:p14="http://schemas.microsoft.com/office/powerpoint/2010/main" val="39226373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E5F631EA-0E5E-4D7B-9151-DA17238CB25F}"/>
              </a:ext>
            </a:extLst>
          </p:cNvPr>
          <p:cNvSpPr/>
          <p:nvPr/>
        </p:nvSpPr>
        <p:spPr>
          <a:xfrm>
            <a:off x="493923" y="874455"/>
            <a:ext cx="11204154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1200"/>
              </a:spcBef>
            </a:pPr>
            <a:r>
              <a:rPr lang="de-DE" sz="2400" b="1" dirty="0" err="1"/>
              <a:t>Principles</a:t>
            </a:r>
            <a:r>
              <a:rPr lang="de-DE" sz="2400" b="1" dirty="0"/>
              <a:t>:</a:t>
            </a:r>
          </a:p>
          <a:p>
            <a:pPr marL="800100" lvl="1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DE" sz="2400" dirty="0" err="1"/>
              <a:t>Territory</a:t>
            </a:r>
            <a:r>
              <a:rPr lang="de-DE" sz="2400" dirty="0"/>
              <a:t> </a:t>
            </a:r>
            <a:r>
              <a:rPr lang="de-DE" sz="2400" dirty="0" err="1"/>
              <a:t>defined</a:t>
            </a:r>
            <a:r>
              <a:rPr lang="de-DE" sz="2400" dirty="0"/>
              <a:t> </a:t>
            </a:r>
            <a:r>
              <a:rPr lang="de-DE" sz="2400" dirty="0" err="1"/>
              <a:t>as</a:t>
            </a:r>
            <a:r>
              <a:rPr lang="de-DE" sz="2400" dirty="0"/>
              <a:t> </a:t>
            </a:r>
            <a:r>
              <a:rPr lang="de-DE" sz="2400" dirty="0" err="1"/>
              <a:t>ethnical</a:t>
            </a:r>
            <a:r>
              <a:rPr lang="de-DE" sz="2400" dirty="0"/>
              <a:t> </a:t>
            </a:r>
            <a:r>
              <a:rPr lang="de-DE" sz="2400" dirty="0" err="1"/>
              <a:t>land</a:t>
            </a:r>
            <a:r>
              <a:rPr lang="de-DE" sz="2400" dirty="0"/>
              <a:t>, </a:t>
            </a:r>
            <a:r>
              <a:rPr lang="de-DE" sz="2400" dirty="0" err="1"/>
              <a:t>sometimes</a:t>
            </a:r>
            <a:r>
              <a:rPr lang="de-DE" sz="2400" dirty="0"/>
              <a:t> </a:t>
            </a:r>
            <a:r>
              <a:rPr lang="de-DE" sz="2400" dirty="0" err="1"/>
              <a:t>several</a:t>
            </a:r>
            <a:r>
              <a:rPr lang="de-DE" sz="2400" dirty="0"/>
              <a:t> </a:t>
            </a:r>
            <a:r>
              <a:rPr lang="de-DE" sz="2400" dirty="0" err="1"/>
              <a:t>ethnic</a:t>
            </a:r>
            <a:r>
              <a:rPr lang="de-DE" sz="2400" dirty="0"/>
              <a:t> </a:t>
            </a:r>
            <a:r>
              <a:rPr lang="de-DE" sz="2400" dirty="0" err="1"/>
              <a:t>groups</a:t>
            </a:r>
            <a:endParaRPr lang="de-DE" sz="2400" dirty="0"/>
          </a:p>
          <a:p>
            <a:pPr marL="800100" lvl="1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DE" sz="2400" dirty="0"/>
              <a:t>Inside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territory</a:t>
            </a:r>
            <a:r>
              <a:rPr lang="de-DE" sz="2400" dirty="0"/>
              <a:t>: Individual </a:t>
            </a:r>
            <a:r>
              <a:rPr lang="de-DE" sz="2400" dirty="0" err="1"/>
              <a:t>property</a:t>
            </a:r>
            <a:r>
              <a:rPr lang="de-DE" sz="2400" dirty="0"/>
              <a:t> and </a:t>
            </a:r>
            <a:r>
              <a:rPr lang="de-DE" sz="2400" dirty="0" err="1"/>
              <a:t>common</a:t>
            </a:r>
            <a:r>
              <a:rPr lang="de-DE" sz="2400" dirty="0"/>
              <a:t> </a:t>
            </a:r>
            <a:r>
              <a:rPr lang="de-DE" sz="2400" dirty="0" err="1"/>
              <a:t>property</a:t>
            </a:r>
            <a:endParaRPr lang="de-DE" sz="2400" dirty="0"/>
          </a:p>
          <a:p>
            <a:pPr marL="800100" lvl="1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DE" sz="2400" dirty="0"/>
              <a:t>Investment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labour</a:t>
            </a:r>
            <a:r>
              <a:rPr lang="de-DE" sz="2400" dirty="0"/>
              <a:t> </a:t>
            </a:r>
            <a:r>
              <a:rPr lang="de-DE" sz="2400" dirty="0" err="1"/>
              <a:t>creates</a:t>
            </a:r>
            <a:r>
              <a:rPr lang="de-DE" sz="2400" dirty="0"/>
              <a:t> </a:t>
            </a:r>
            <a:r>
              <a:rPr lang="de-DE" sz="2400" dirty="0" err="1"/>
              <a:t>property</a:t>
            </a:r>
            <a:r>
              <a:rPr lang="de-DE" sz="2400" dirty="0"/>
              <a:t> (</a:t>
            </a:r>
            <a:r>
              <a:rPr lang="de-DE" sz="2400" dirty="0" err="1"/>
              <a:t>family</a:t>
            </a:r>
            <a:r>
              <a:rPr lang="de-DE" sz="2400" dirty="0"/>
              <a:t> </a:t>
            </a:r>
            <a:r>
              <a:rPr lang="de-DE" sz="2400" dirty="0" err="1"/>
              <a:t>property</a:t>
            </a:r>
            <a:r>
              <a:rPr lang="de-DE" sz="2400" dirty="0"/>
              <a:t>)</a:t>
            </a:r>
          </a:p>
          <a:p>
            <a:pPr marL="800100" lvl="1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DE" sz="2400" dirty="0"/>
              <a:t>Private </a:t>
            </a:r>
            <a:r>
              <a:rPr lang="de-DE" sz="2400" dirty="0" err="1"/>
              <a:t>land</a:t>
            </a:r>
            <a:r>
              <a:rPr lang="de-DE" sz="2400" dirty="0"/>
              <a:t> – </a:t>
            </a:r>
            <a:r>
              <a:rPr lang="de-DE" sz="2400" dirty="0" err="1"/>
              <a:t>size</a:t>
            </a:r>
            <a:r>
              <a:rPr lang="de-DE" sz="2400" dirty="0"/>
              <a:t> </a:t>
            </a:r>
            <a:r>
              <a:rPr lang="de-DE" sz="2400" dirty="0" err="1"/>
              <a:t>according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needs</a:t>
            </a:r>
            <a:r>
              <a:rPr lang="de-DE" sz="2400" dirty="0"/>
              <a:t> and </a:t>
            </a:r>
            <a:r>
              <a:rPr lang="de-DE" sz="2400" dirty="0" err="1"/>
              <a:t>labour</a:t>
            </a:r>
            <a:r>
              <a:rPr lang="de-DE" sz="2400" dirty="0"/>
              <a:t> </a:t>
            </a:r>
            <a:r>
              <a:rPr lang="de-DE" sz="2400" dirty="0" err="1"/>
              <a:t>force</a:t>
            </a:r>
            <a:endParaRPr lang="de-DE" sz="2400" dirty="0"/>
          </a:p>
          <a:p>
            <a:pPr marL="800100" lvl="1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DE" sz="2400" dirty="0" err="1"/>
              <a:t>Planting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trees</a:t>
            </a:r>
            <a:r>
              <a:rPr lang="de-DE" sz="2400" dirty="0"/>
              <a:t> </a:t>
            </a:r>
            <a:r>
              <a:rPr lang="de-DE" sz="2400" dirty="0" err="1"/>
              <a:t>creates</a:t>
            </a:r>
            <a:r>
              <a:rPr lang="de-DE" sz="2400" dirty="0"/>
              <a:t> </a:t>
            </a:r>
            <a:r>
              <a:rPr lang="de-DE" sz="2400" dirty="0" err="1"/>
              <a:t>property</a:t>
            </a:r>
            <a:r>
              <a:rPr lang="de-DE" sz="2400" dirty="0"/>
              <a:t> (</a:t>
            </a:r>
            <a:r>
              <a:rPr lang="de-DE" sz="2400" dirty="0" err="1"/>
              <a:t>family</a:t>
            </a:r>
            <a:r>
              <a:rPr lang="de-DE" sz="2400" dirty="0"/>
              <a:t> </a:t>
            </a:r>
            <a:r>
              <a:rPr lang="de-DE" sz="2400" dirty="0" err="1"/>
              <a:t>property</a:t>
            </a:r>
            <a:r>
              <a:rPr lang="de-DE" sz="2400" dirty="0"/>
              <a:t>)</a:t>
            </a:r>
          </a:p>
          <a:p>
            <a:pPr marL="800100" lvl="1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DE" sz="2400" dirty="0"/>
              <a:t>Common </a:t>
            </a:r>
            <a:r>
              <a:rPr lang="de-DE" sz="2400" dirty="0" err="1"/>
              <a:t>property</a:t>
            </a:r>
            <a:r>
              <a:rPr lang="de-DE" sz="2400" dirty="0"/>
              <a:t>: </a:t>
            </a:r>
            <a:r>
              <a:rPr lang="de-DE" sz="2400" dirty="0" err="1"/>
              <a:t>use</a:t>
            </a:r>
            <a:r>
              <a:rPr lang="de-DE" sz="2400" dirty="0"/>
              <a:t> </a:t>
            </a:r>
            <a:r>
              <a:rPr lang="de-DE" sz="2400" dirty="0" err="1"/>
              <a:t>rights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all </a:t>
            </a:r>
            <a:r>
              <a:rPr lang="de-DE" sz="2400" dirty="0" err="1"/>
              <a:t>group</a:t>
            </a:r>
            <a:r>
              <a:rPr lang="de-DE" sz="2400" dirty="0"/>
              <a:t> </a:t>
            </a:r>
            <a:r>
              <a:rPr lang="de-DE" sz="2400" dirty="0" err="1"/>
              <a:t>members</a:t>
            </a:r>
            <a:r>
              <a:rPr lang="de-DE" sz="2400" dirty="0"/>
              <a:t> </a:t>
            </a:r>
          </a:p>
          <a:p>
            <a:pPr marL="800100" lvl="1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DE" sz="2400" dirty="0"/>
              <a:t>Most </a:t>
            </a:r>
            <a:r>
              <a:rPr lang="de-DE" sz="2400" dirty="0" err="1"/>
              <a:t>societies</a:t>
            </a:r>
            <a:r>
              <a:rPr lang="de-DE" sz="2400" dirty="0"/>
              <a:t> patrilinear = </a:t>
            </a:r>
            <a:r>
              <a:rPr lang="de-DE" sz="2400" dirty="0" err="1"/>
              <a:t>women</a:t>
            </a:r>
            <a:r>
              <a:rPr lang="de-DE" sz="2400" dirty="0"/>
              <a:t> </a:t>
            </a:r>
            <a:r>
              <a:rPr lang="de-DE" sz="2400" dirty="0" err="1"/>
              <a:t>only</a:t>
            </a:r>
            <a:r>
              <a:rPr lang="de-DE" sz="2400" dirty="0"/>
              <a:t> </a:t>
            </a:r>
            <a:r>
              <a:rPr lang="de-DE" sz="2400" dirty="0" err="1"/>
              <a:t>get</a:t>
            </a:r>
            <a:r>
              <a:rPr lang="de-DE" sz="2400" dirty="0"/>
              <a:t> </a:t>
            </a:r>
            <a:r>
              <a:rPr lang="de-DE" sz="2400" dirty="0" err="1"/>
              <a:t>use</a:t>
            </a:r>
            <a:r>
              <a:rPr lang="de-DE" sz="2400" dirty="0"/>
              <a:t> </a:t>
            </a:r>
            <a:r>
              <a:rPr lang="de-DE" sz="2400" dirty="0" err="1"/>
              <a:t>rights</a:t>
            </a:r>
            <a:r>
              <a:rPr lang="de-DE" sz="2400" dirty="0"/>
              <a:t> (</a:t>
            </a:r>
            <a:r>
              <a:rPr lang="de-DE" sz="2400" dirty="0" err="1"/>
              <a:t>unmarried</a:t>
            </a:r>
            <a:r>
              <a:rPr lang="de-DE" sz="2400" dirty="0"/>
              <a:t> </a:t>
            </a:r>
            <a:r>
              <a:rPr lang="de-DE" sz="2400" dirty="0" err="1"/>
              <a:t>men</a:t>
            </a:r>
            <a:r>
              <a:rPr lang="de-DE" sz="2400" dirty="0"/>
              <a:t> </a:t>
            </a:r>
            <a:r>
              <a:rPr lang="de-DE" sz="2400" dirty="0" err="1"/>
              <a:t>as</a:t>
            </a:r>
            <a:r>
              <a:rPr lang="de-DE" sz="2400" dirty="0"/>
              <a:t> </a:t>
            </a:r>
            <a:r>
              <a:rPr lang="de-DE" sz="2400" dirty="0" err="1"/>
              <a:t>well</a:t>
            </a:r>
            <a:r>
              <a:rPr lang="de-DE" sz="2400" dirty="0"/>
              <a:t>)</a:t>
            </a:r>
          </a:p>
          <a:p>
            <a:pPr marL="800100" lvl="1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DE" sz="2400" dirty="0"/>
              <a:t>Land </a:t>
            </a:r>
            <a:r>
              <a:rPr lang="de-DE" sz="2400" dirty="0" err="1"/>
              <a:t>cannot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sold</a:t>
            </a:r>
            <a:r>
              <a:rPr lang="de-DE" sz="2400" dirty="0"/>
              <a:t> –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ancestors</a:t>
            </a:r>
            <a:r>
              <a:rPr lang="de-DE" sz="2400" dirty="0"/>
              <a:t> live in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ground</a:t>
            </a:r>
            <a:endParaRPr lang="de-DE" sz="2400" dirty="0"/>
          </a:p>
          <a:p>
            <a:pPr marL="800100" lvl="1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DE" sz="2400" dirty="0"/>
              <a:t>Land </a:t>
            </a:r>
            <a:r>
              <a:rPr lang="de-DE" sz="2400" dirty="0" err="1"/>
              <a:t>can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lent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impoverished</a:t>
            </a:r>
            <a:r>
              <a:rPr lang="de-DE" sz="2400" dirty="0"/>
              <a:t> </a:t>
            </a:r>
            <a:r>
              <a:rPr lang="de-DE" sz="2400" dirty="0" err="1"/>
              <a:t>group</a:t>
            </a:r>
            <a:r>
              <a:rPr lang="de-DE" sz="2400" dirty="0"/>
              <a:t> </a:t>
            </a:r>
            <a:r>
              <a:rPr lang="de-DE" sz="2400" dirty="0" err="1"/>
              <a:t>members</a:t>
            </a:r>
            <a:r>
              <a:rPr lang="de-DE" sz="2400" dirty="0"/>
              <a:t> (</a:t>
            </a:r>
            <a:r>
              <a:rPr lang="de-DE" sz="2400" dirty="0" err="1"/>
              <a:t>restrictions</a:t>
            </a:r>
            <a:r>
              <a:rPr lang="de-DE" sz="2400" dirty="0"/>
              <a:t>) </a:t>
            </a:r>
          </a:p>
          <a:p>
            <a:pPr marL="800100" lvl="1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de-DE" sz="2400" dirty="0"/>
          </a:p>
          <a:p>
            <a:pPr marL="800100" lvl="1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249935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A259B1BE-683D-414A-820E-C9EBA157AC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156497"/>
              </p:ext>
            </p:extLst>
          </p:nvPr>
        </p:nvGraphicFramePr>
        <p:xfrm>
          <a:off x="616944" y="767302"/>
          <a:ext cx="10763480" cy="6259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5435">
                  <a:extLst>
                    <a:ext uri="{9D8B030D-6E8A-4147-A177-3AD203B41FA5}">
                      <a16:colId xmlns:a16="http://schemas.microsoft.com/office/drawing/2014/main" val="417963773"/>
                    </a:ext>
                  </a:extLst>
                </a:gridCol>
                <a:gridCol w="1419799">
                  <a:extLst>
                    <a:ext uri="{9D8B030D-6E8A-4147-A177-3AD203B41FA5}">
                      <a16:colId xmlns:a16="http://schemas.microsoft.com/office/drawing/2014/main" val="2860859425"/>
                    </a:ext>
                  </a:extLst>
                </a:gridCol>
                <a:gridCol w="1377109">
                  <a:extLst>
                    <a:ext uri="{9D8B030D-6E8A-4147-A177-3AD203B41FA5}">
                      <a16:colId xmlns:a16="http://schemas.microsoft.com/office/drawing/2014/main" val="3559338635"/>
                    </a:ext>
                  </a:extLst>
                </a:gridCol>
                <a:gridCol w="1586429">
                  <a:extLst>
                    <a:ext uri="{9D8B030D-6E8A-4147-A177-3AD203B41FA5}">
                      <a16:colId xmlns:a16="http://schemas.microsoft.com/office/drawing/2014/main" val="343878237"/>
                    </a:ext>
                  </a:extLst>
                </a:gridCol>
                <a:gridCol w="998403">
                  <a:extLst>
                    <a:ext uri="{9D8B030D-6E8A-4147-A177-3AD203B41FA5}">
                      <a16:colId xmlns:a16="http://schemas.microsoft.com/office/drawing/2014/main" val="1533562370"/>
                    </a:ext>
                  </a:extLst>
                </a:gridCol>
                <a:gridCol w="1345435">
                  <a:extLst>
                    <a:ext uri="{9D8B030D-6E8A-4147-A177-3AD203B41FA5}">
                      <a16:colId xmlns:a16="http://schemas.microsoft.com/office/drawing/2014/main" val="2998139249"/>
                    </a:ext>
                  </a:extLst>
                </a:gridCol>
                <a:gridCol w="1345435">
                  <a:extLst>
                    <a:ext uri="{9D8B030D-6E8A-4147-A177-3AD203B41FA5}">
                      <a16:colId xmlns:a16="http://schemas.microsoft.com/office/drawing/2014/main" val="1461173744"/>
                    </a:ext>
                  </a:extLst>
                </a:gridCol>
                <a:gridCol w="1345435">
                  <a:extLst>
                    <a:ext uri="{9D8B030D-6E8A-4147-A177-3AD203B41FA5}">
                      <a16:colId xmlns:a16="http://schemas.microsoft.com/office/drawing/2014/main" val="3882296692"/>
                    </a:ext>
                  </a:extLst>
                </a:gridCol>
              </a:tblGrid>
              <a:tr h="627922">
                <a:tc>
                  <a:txBody>
                    <a:bodyPr/>
                    <a:lstStyle/>
                    <a:p>
                      <a:r>
                        <a:rPr lang="de-DE" sz="2400" dirty="0"/>
                        <a:t>Holy Forest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800" dirty="0" err="1">
                          <a:solidFill>
                            <a:schemeClr val="tx1"/>
                          </a:solidFill>
                        </a:rPr>
                        <a:t>Territory</a:t>
                      </a:r>
                      <a:endParaRPr lang="de-DE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4579624"/>
                  </a:ext>
                </a:extLst>
              </a:tr>
              <a:tr h="627922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149963"/>
                  </a:ext>
                </a:extLst>
              </a:tr>
              <a:tr h="108381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b="1" dirty="0">
                          <a:solidFill>
                            <a:schemeClr val="bg1"/>
                          </a:solidFill>
                        </a:rPr>
                        <a:t>Common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Common</a:t>
                      </a:r>
                      <a:endParaRPr lang="de-DE" sz="24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endParaRPr lang="de-DE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Common</a:t>
                      </a:r>
                      <a:endParaRPr lang="de-DE" sz="24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endParaRPr lang="de-DE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b="1" dirty="0"/>
                        <a:t>Private </a:t>
                      </a:r>
                      <a:r>
                        <a:rPr lang="de-DE" sz="2400" b="1" dirty="0" err="1"/>
                        <a:t>property</a:t>
                      </a:r>
                      <a:endParaRPr lang="de-DE" sz="24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515403"/>
                  </a:ext>
                </a:extLst>
              </a:tr>
              <a:tr h="627922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Common</a:t>
                      </a:r>
                      <a:endParaRPr lang="de-DE" sz="24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endParaRPr lang="de-DE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b="1" dirty="0">
                          <a:solidFill>
                            <a:schemeClr val="bg1"/>
                          </a:solidFill>
                        </a:rPr>
                        <a:t>Property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Common</a:t>
                      </a:r>
                      <a:endParaRPr lang="de-DE" sz="24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endParaRPr lang="de-DE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068398"/>
                  </a:ext>
                </a:extLst>
              </a:tr>
              <a:tr h="627922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Common</a:t>
                      </a:r>
                      <a:endParaRPr lang="de-DE" sz="24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endParaRPr lang="de-DE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Common</a:t>
                      </a:r>
                      <a:endParaRPr lang="de-DE" sz="24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endParaRPr lang="de-DE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Common</a:t>
                      </a:r>
                      <a:endParaRPr lang="de-DE" sz="24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endParaRPr lang="de-DE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dirty="0"/>
                        <a:t>Private </a:t>
                      </a:r>
                      <a:r>
                        <a:rPr lang="de-DE" sz="2400" b="1" dirty="0" err="1"/>
                        <a:t>property</a:t>
                      </a:r>
                      <a:endParaRPr lang="de-DE" sz="24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228416"/>
                  </a:ext>
                </a:extLst>
              </a:tr>
              <a:tr h="627922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612206"/>
                  </a:ext>
                </a:extLst>
              </a:tr>
              <a:tr h="6279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Private </a:t>
                      </a:r>
                      <a:r>
                        <a:rPr lang="de-DE" sz="24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property</a:t>
                      </a:r>
                      <a:endParaRPr lang="de-DE" sz="2400" dirty="0"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dirty="0"/>
                        <a:t>Private </a:t>
                      </a:r>
                      <a:r>
                        <a:rPr lang="de-DE" sz="2400" b="1" dirty="0" err="1"/>
                        <a:t>property</a:t>
                      </a:r>
                      <a:endParaRPr lang="de-DE" sz="24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Private </a:t>
                      </a:r>
                      <a:r>
                        <a:rPr lang="de-DE" sz="24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property</a:t>
                      </a:r>
                      <a:endParaRPr lang="de-DE" sz="2400" dirty="0"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338390"/>
                  </a:ext>
                </a:extLst>
              </a:tr>
              <a:tr h="627922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388584"/>
                  </a:ext>
                </a:extLst>
              </a:tr>
            </a:tbl>
          </a:graphicData>
        </a:graphic>
      </p:graphicFrame>
      <p:pic>
        <p:nvPicPr>
          <p:cNvPr id="4" name="Grafik 3" descr="Ãhnliches Foto">
            <a:extLst>
              <a:ext uri="{FF2B5EF4-FFF2-40B4-BE49-F238E27FC236}">
                <a16:creationId xmlns:a16="http://schemas.microsoft.com/office/drawing/2014/main" id="{A4EB5C3D-40C8-4C66-AE04-5EFFAE484CA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0" t="16055" r="25763" b="32743"/>
          <a:stretch/>
        </p:blipFill>
        <p:spPr bwMode="auto">
          <a:xfrm>
            <a:off x="8774779" y="2005712"/>
            <a:ext cx="1129386" cy="926343"/>
          </a:xfrm>
          <a:prstGeom prst="flowChartProcess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Grafik 4" descr="Ãhnliches Foto">
            <a:extLst>
              <a:ext uri="{FF2B5EF4-FFF2-40B4-BE49-F238E27FC236}">
                <a16:creationId xmlns:a16="http://schemas.microsoft.com/office/drawing/2014/main" id="{0067018F-676B-4DBC-9A19-E390FBBE3C6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0" t="16055" r="25763" b="32743"/>
          <a:stretch/>
        </p:blipFill>
        <p:spPr bwMode="auto">
          <a:xfrm>
            <a:off x="7452755" y="1146112"/>
            <a:ext cx="1129386" cy="926343"/>
          </a:xfrm>
          <a:prstGeom prst="flowChartProcess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Grafik 5" descr="Ãhnliches Foto">
            <a:extLst>
              <a:ext uri="{FF2B5EF4-FFF2-40B4-BE49-F238E27FC236}">
                <a16:creationId xmlns:a16="http://schemas.microsoft.com/office/drawing/2014/main" id="{71AA4E66-EBCA-43F3-83D0-09F3EF9B87F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0" t="16055" r="25763" b="32743"/>
          <a:stretch/>
        </p:blipFill>
        <p:spPr bwMode="auto">
          <a:xfrm>
            <a:off x="7452755" y="3701972"/>
            <a:ext cx="1129386" cy="926343"/>
          </a:xfrm>
          <a:prstGeom prst="flowChartProcess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Grafik 6" descr="Ãhnliches Foto">
            <a:extLst>
              <a:ext uri="{FF2B5EF4-FFF2-40B4-BE49-F238E27FC236}">
                <a16:creationId xmlns:a16="http://schemas.microsoft.com/office/drawing/2014/main" id="{08117469-1D63-48A6-83A7-99260787992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0" t="16055" r="25763" b="32743"/>
          <a:stretch/>
        </p:blipFill>
        <p:spPr bwMode="auto">
          <a:xfrm>
            <a:off x="8697661" y="5164355"/>
            <a:ext cx="1129386" cy="926343"/>
          </a:xfrm>
          <a:prstGeom prst="flowChartProcess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Grafik 7" descr="Ãhnliches Foto">
            <a:extLst>
              <a:ext uri="{FF2B5EF4-FFF2-40B4-BE49-F238E27FC236}">
                <a16:creationId xmlns:a16="http://schemas.microsoft.com/office/drawing/2014/main" id="{2E055CF8-F0B1-4894-854F-9C70E086CD5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0" t="16055" r="25763" b="32743"/>
          <a:stretch/>
        </p:blipFill>
        <p:spPr bwMode="auto">
          <a:xfrm>
            <a:off x="3488677" y="5164354"/>
            <a:ext cx="1129386" cy="926343"/>
          </a:xfrm>
          <a:prstGeom prst="flowChartProcess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Grafik 8" descr="Ãhnliches Foto">
            <a:extLst>
              <a:ext uri="{FF2B5EF4-FFF2-40B4-BE49-F238E27FC236}">
                <a16:creationId xmlns:a16="http://schemas.microsoft.com/office/drawing/2014/main" id="{4C648EAF-5B0C-402E-8640-16E48A1308A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0" t="16055" r="25763" b="32743"/>
          <a:stretch/>
        </p:blipFill>
        <p:spPr bwMode="auto">
          <a:xfrm>
            <a:off x="690394" y="4238011"/>
            <a:ext cx="1129386" cy="926343"/>
          </a:xfrm>
          <a:prstGeom prst="flowChartProcess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934148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C539F864-FA05-4F25-978B-2B9095F552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039200"/>
              </p:ext>
            </p:extLst>
          </p:nvPr>
        </p:nvGraphicFramePr>
        <p:xfrm>
          <a:off x="838200" y="1035586"/>
          <a:ext cx="10604655" cy="545220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120931">
                  <a:extLst>
                    <a:ext uri="{9D8B030D-6E8A-4147-A177-3AD203B41FA5}">
                      <a16:colId xmlns:a16="http://schemas.microsoft.com/office/drawing/2014/main" val="2672106908"/>
                    </a:ext>
                  </a:extLst>
                </a:gridCol>
                <a:gridCol w="2120931">
                  <a:extLst>
                    <a:ext uri="{9D8B030D-6E8A-4147-A177-3AD203B41FA5}">
                      <a16:colId xmlns:a16="http://schemas.microsoft.com/office/drawing/2014/main" val="84266311"/>
                    </a:ext>
                  </a:extLst>
                </a:gridCol>
                <a:gridCol w="2120931">
                  <a:extLst>
                    <a:ext uri="{9D8B030D-6E8A-4147-A177-3AD203B41FA5}">
                      <a16:colId xmlns:a16="http://schemas.microsoft.com/office/drawing/2014/main" val="3991742324"/>
                    </a:ext>
                  </a:extLst>
                </a:gridCol>
                <a:gridCol w="2120931">
                  <a:extLst>
                    <a:ext uri="{9D8B030D-6E8A-4147-A177-3AD203B41FA5}">
                      <a16:colId xmlns:a16="http://schemas.microsoft.com/office/drawing/2014/main" val="2329167296"/>
                    </a:ext>
                  </a:extLst>
                </a:gridCol>
                <a:gridCol w="2120931">
                  <a:extLst>
                    <a:ext uri="{9D8B030D-6E8A-4147-A177-3AD203B41FA5}">
                      <a16:colId xmlns:a16="http://schemas.microsoft.com/office/drawing/2014/main" val="3258419550"/>
                    </a:ext>
                  </a:extLst>
                </a:gridCol>
              </a:tblGrid>
              <a:tr h="506774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Bush </a:t>
                      </a:r>
                      <a:r>
                        <a:rPr lang="de-DE" sz="20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field</a:t>
                      </a:r>
                      <a:r>
                        <a:rPr lang="de-DE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X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Bush </a:t>
                      </a:r>
                      <a:r>
                        <a:rPr lang="de-DE" sz="20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field</a:t>
                      </a:r>
                      <a:r>
                        <a:rPr lang="de-DE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Y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Bush </a:t>
                      </a:r>
                      <a:r>
                        <a:rPr lang="de-DE" sz="20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field</a:t>
                      </a:r>
                      <a:r>
                        <a:rPr lang="de-DE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715310"/>
                  </a:ext>
                </a:extLst>
              </a:tr>
              <a:tr h="385592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928669"/>
                  </a:ext>
                </a:extLst>
              </a:tr>
              <a:tr h="307323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House </a:t>
                      </a:r>
                      <a:r>
                        <a:rPr lang="de-DE" sz="20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field</a:t>
                      </a:r>
                      <a:r>
                        <a:rPr lang="de-DE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Y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House </a:t>
                      </a:r>
                      <a:r>
                        <a:rPr lang="de-DE" sz="20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field</a:t>
                      </a:r>
                      <a:r>
                        <a:rPr lang="de-DE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351808"/>
                  </a:ext>
                </a:extLst>
              </a:tr>
              <a:tr h="307323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House </a:t>
                      </a:r>
                      <a:r>
                        <a:rPr lang="de-DE" sz="20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field</a:t>
                      </a:r>
                      <a:r>
                        <a:rPr lang="de-DE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X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555801"/>
                  </a:ext>
                </a:extLst>
              </a:tr>
              <a:tr h="307323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Bush </a:t>
                      </a:r>
                      <a:r>
                        <a:rPr lang="de-DE" sz="20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field</a:t>
                      </a:r>
                      <a:r>
                        <a:rPr lang="de-DE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369331"/>
                  </a:ext>
                </a:extLst>
              </a:tr>
              <a:tr h="307323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House / Court B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House </a:t>
                      </a:r>
                      <a:r>
                        <a:rPr lang="de-DE" sz="20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field</a:t>
                      </a:r>
                      <a:r>
                        <a:rPr lang="de-DE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0889246"/>
                  </a:ext>
                </a:extLst>
              </a:tr>
              <a:tr h="307323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House </a:t>
                      </a:r>
                      <a:r>
                        <a:rPr lang="de-DE" sz="20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garden</a:t>
                      </a:r>
                      <a:r>
                        <a:rPr lang="de-DE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203844"/>
                  </a:ext>
                </a:extLst>
              </a:tr>
              <a:tr h="414521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House/ Court Y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House/Court X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423553"/>
                  </a:ext>
                </a:extLst>
              </a:tr>
              <a:tr h="307323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House </a:t>
                      </a:r>
                      <a:r>
                        <a:rPr lang="de-DE" sz="20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garden</a:t>
                      </a:r>
                      <a:r>
                        <a:rPr lang="de-DE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Y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House </a:t>
                      </a:r>
                      <a:r>
                        <a:rPr lang="de-DE" sz="20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garden</a:t>
                      </a:r>
                      <a:r>
                        <a:rPr lang="de-DE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X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003420"/>
                  </a:ext>
                </a:extLst>
              </a:tr>
              <a:tr h="307323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House/ Court A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442929"/>
                  </a:ext>
                </a:extLst>
              </a:tr>
              <a:tr h="307323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Bush </a:t>
                      </a:r>
                      <a:r>
                        <a:rPr lang="de-DE" sz="20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field</a:t>
                      </a:r>
                      <a:r>
                        <a:rPr lang="de-DE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Y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House </a:t>
                      </a:r>
                      <a:r>
                        <a:rPr lang="de-DE" sz="20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garden</a:t>
                      </a:r>
                      <a:r>
                        <a:rPr lang="de-DE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House </a:t>
                      </a:r>
                      <a:r>
                        <a:rPr lang="de-DE" sz="20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field</a:t>
                      </a:r>
                      <a:r>
                        <a:rPr lang="de-DE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936114"/>
                  </a:ext>
                </a:extLst>
              </a:tr>
              <a:tr h="307323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012724"/>
                  </a:ext>
                </a:extLst>
              </a:tr>
              <a:tr h="307323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House </a:t>
                      </a:r>
                      <a:r>
                        <a:rPr lang="de-DE" sz="20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field</a:t>
                      </a:r>
                      <a:r>
                        <a:rPr lang="de-DE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House </a:t>
                      </a:r>
                      <a:r>
                        <a:rPr lang="de-DE" sz="20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field</a:t>
                      </a:r>
                      <a:r>
                        <a:rPr lang="de-DE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Y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348495"/>
                  </a:ext>
                </a:extLst>
              </a:tr>
              <a:tr h="307323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821774"/>
                  </a:ext>
                </a:extLst>
              </a:tr>
              <a:tr h="457437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Bush </a:t>
                      </a:r>
                      <a:r>
                        <a:rPr lang="de-DE" sz="20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field</a:t>
                      </a:r>
                      <a:r>
                        <a:rPr lang="de-DE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X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House </a:t>
                      </a:r>
                      <a:r>
                        <a:rPr lang="de-DE" sz="20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field</a:t>
                      </a:r>
                      <a:r>
                        <a:rPr lang="de-DE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X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28720"/>
                  </a:ext>
                </a:extLst>
              </a:tr>
              <a:tr h="307323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Bush </a:t>
                      </a:r>
                      <a:r>
                        <a:rPr lang="de-DE" sz="20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field</a:t>
                      </a:r>
                      <a:r>
                        <a:rPr lang="de-DE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Bush </a:t>
                      </a:r>
                      <a:r>
                        <a:rPr lang="de-DE" sz="20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field</a:t>
                      </a:r>
                      <a:r>
                        <a:rPr lang="de-DE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801830"/>
                  </a:ext>
                </a:extLst>
              </a:tr>
            </a:tbl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6103CB2E-AF6C-44FC-BF76-D4A6E8214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0461"/>
          </a:xfrm>
        </p:spPr>
        <p:txBody>
          <a:bodyPr>
            <a:normAutofit/>
          </a:bodyPr>
          <a:lstStyle/>
          <a:p>
            <a:r>
              <a:rPr lang="de-DE" sz="2400" b="1" dirty="0"/>
              <a:t>Traditional </a:t>
            </a:r>
            <a:r>
              <a:rPr lang="de-DE" sz="2400" b="1" dirty="0" err="1"/>
              <a:t>land</a:t>
            </a:r>
            <a:r>
              <a:rPr lang="de-DE" sz="2400" b="1" dirty="0"/>
              <a:t> </a:t>
            </a:r>
            <a:r>
              <a:rPr lang="de-DE" sz="2400" b="1" dirty="0" err="1"/>
              <a:t>use</a:t>
            </a:r>
            <a:r>
              <a:rPr lang="de-DE" sz="2400" b="1" dirty="0"/>
              <a:t> – </a:t>
            </a:r>
            <a:r>
              <a:rPr lang="de-DE" sz="2400" b="1" dirty="0" err="1"/>
              <a:t>risk</a:t>
            </a:r>
            <a:r>
              <a:rPr lang="de-DE" sz="2400" b="1" dirty="0"/>
              <a:t> </a:t>
            </a:r>
            <a:r>
              <a:rPr lang="de-DE" sz="2400" b="1" dirty="0" err="1"/>
              <a:t>minimizing</a:t>
            </a:r>
            <a:endParaRPr lang="de-DE" sz="2400" b="1" dirty="0"/>
          </a:p>
        </p:txBody>
      </p:sp>
      <p:pic>
        <p:nvPicPr>
          <p:cNvPr id="4" name="Grafik 3" descr="Ãhnliches Foto">
            <a:extLst>
              <a:ext uri="{FF2B5EF4-FFF2-40B4-BE49-F238E27FC236}">
                <a16:creationId xmlns:a16="http://schemas.microsoft.com/office/drawing/2014/main" id="{1732D40B-FCCC-4DA2-B284-001590E9A71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0" t="16055" r="25763" b="32743"/>
          <a:stretch/>
        </p:blipFill>
        <p:spPr bwMode="auto">
          <a:xfrm>
            <a:off x="5645988" y="1928594"/>
            <a:ext cx="1129386" cy="926343"/>
          </a:xfrm>
          <a:prstGeom prst="flowChartProcess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Grafik 4" descr="Ãhnliches Foto">
            <a:extLst>
              <a:ext uri="{FF2B5EF4-FFF2-40B4-BE49-F238E27FC236}">
                <a16:creationId xmlns:a16="http://schemas.microsoft.com/office/drawing/2014/main" id="{85473B10-D2ED-49F9-98CE-D03A94AF90D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0" t="16055" r="25763" b="32743"/>
          <a:stretch/>
        </p:blipFill>
        <p:spPr bwMode="auto">
          <a:xfrm>
            <a:off x="3341627" y="2609803"/>
            <a:ext cx="1129386" cy="926343"/>
          </a:xfrm>
          <a:prstGeom prst="flowChartProcess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Grafik 5" descr="Ãhnliches Foto">
            <a:extLst>
              <a:ext uri="{FF2B5EF4-FFF2-40B4-BE49-F238E27FC236}">
                <a16:creationId xmlns:a16="http://schemas.microsoft.com/office/drawing/2014/main" id="{970E8625-71FF-4926-927B-ED4215C742C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0" t="16055" r="25763" b="32743"/>
          <a:stretch/>
        </p:blipFill>
        <p:spPr bwMode="auto">
          <a:xfrm>
            <a:off x="7950349" y="2609802"/>
            <a:ext cx="1129386" cy="926343"/>
          </a:xfrm>
          <a:prstGeom prst="flowChartProcess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Grafik 6" descr="Ãhnliches Foto">
            <a:extLst>
              <a:ext uri="{FF2B5EF4-FFF2-40B4-BE49-F238E27FC236}">
                <a16:creationId xmlns:a16="http://schemas.microsoft.com/office/drawing/2014/main" id="{8CF2D37D-A349-4225-BC75-E4015334817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0" t="16055" r="25763" b="32743"/>
          <a:stretch/>
        </p:blipFill>
        <p:spPr bwMode="auto">
          <a:xfrm>
            <a:off x="5531307" y="3429001"/>
            <a:ext cx="1034746" cy="812494"/>
          </a:xfrm>
          <a:prstGeom prst="flowChartProcess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970834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1367ED-291B-46B0-BD40-3043FB9B1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>
                <a:solidFill>
                  <a:srgbClr val="C00000"/>
                </a:solidFill>
                <a:latin typeface="+mn-lt"/>
              </a:rPr>
              <a:t>3. Character </a:t>
            </a:r>
            <a:r>
              <a:rPr lang="de-DE" sz="3200" b="1" dirty="0" err="1">
                <a:solidFill>
                  <a:srgbClr val="C00000"/>
                </a:solidFill>
                <a:latin typeface="+mn-lt"/>
              </a:rPr>
              <a:t>of</a:t>
            </a:r>
            <a:r>
              <a:rPr lang="de-DE" sz="3200" b="1" dirty="0">
                <a:solidFill>
                  <a:srgbClr val="C00000"/>
                </a:solidFill>
                <a:latin typeface="+mn-lt"/>
              </a:rPr>
              <a:t> traditional </a:t>
            </a:r>
            <a:r>
              <a:rPr lang="de-DE" sz="3200" b="1" dirty="0" err="1">
                <a:solidFill>
                  <a:srgbClr val="C00000"/>
                </a:solidFill>
                <a:latin typeface="+mn-lt"/>
              </a:rPr>
              <a:t>decision-making</a:t>
            </a:r>
            <a:endParaRPr lang="de-DE" sz="3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B4812A-0159-475E-97FD-264752847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DE" dirty="0" err="1"/>
              <a:t>Characterized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DE" dirty="0"/>
              <a:t>Consensus 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DE" dirty="0"/>
              <a:t>Justice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DE" dirty="0"/>
              <a:t>Transparency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DE" dirty="0"/>
              <a:t>Equity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DE" dirty="0"/>
              <a:t>Power </a:t>
            </a:r>
            <a:r>
              <a:rPr lang="de-DE" dirty="0" err="1"/>
              <a:t>control</a:t>
            </a:r>
            <a:endParaRPr lang="de-DE" dirty="0"/>
          </a:p>
          <a:p>
            <a:pPr lvl="1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DE" dirty="0"/>
              <a:t>Fair and just </a:t>
            </a:r>
            <a:r>
              <a:rPr lang="de-DE" dirty="0" err="1"/>
              <a:t>distribution</a:t>
            </a:r>
            <a:endParaRPr lang="de-DE" dirty="0"/>
          </a:p>
          <a:p>
            <a:pPr>
              <a:buFont typeface="Wingdings" panose="05000000000000000000" pitchFamily="2" charset="2"/>
              <a:buChar char="§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6732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CA89AD-F4A9-48B2-8C07-0C3F7B701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9753600" cy="1325563"/>
          </a:xfrm>
        </p:spPr>
        <p:txBody>
          <a:bodyPr>
            <a:normAutofit/>
          </a:bodyPr>
          <a:lstStyle/>
          <a:p>
            <a:r>
              <a:rPr lang="de-DE" sz="3200" b="1" dirty="0">
                <a:solidFill>
                  <a:srgbClr val="C00000"/>
                </a:solidFill>
                <a:latin typeface="+mn-lt"/>
              </a:rPr>
              <a:t>4. </a:t>
            </a:r>
            <a:r>
              <a:rPr lang="de-DE" sz="3200" b="1" dirty="0" err="1">
                <a:solidFill>
                  <a:srgbClr val="C00000"/>
                </a:solidFill>
                <a:latin typeface="+mn-lt"/>
              </a:rPr>
              <a:t>Examples</a:t>
            </a:r>
            <a:r>
              <a:rPr lang="de-DE" sz="32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de-DE" sz="3200" b="1" dirty="0" err="1">
                <a:solidFill>
                  <a:srgbClr val="C00000"/>
                </a:solidFill>
                <a:latin typeface="+mn-lt"/>
              </a:rPr>
              <a:t>of</a:t>
            </a:r>
            <a:r>
              <a:rPr lang="de-DE" sz="32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de-DE" sz="3200" b="1" dirty="0" err="1">
                <a:solidFill>
                  <a:srgbClr val="C00000"/>
                </a:solidFill>
                <a:latin typeface="+mn-lt"/>
              </a:rPr>
              <a:t>ethnical</a:t>
            </a:r>
            <a:r>
              <a:rPr lang="de-DE" sz="32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de-DE" sz="3200" b="1" dirty="0" err="1">
                <a:solidFill>
                  <a:srgbClr val="C00000"/>
                </a:solidFill>
                <a:latin typeface="+mn-lt"/>
              </a:rPr>
              <a:t>groups</a:t>
            </a:r>
            <a:r>
              <a:rPr lang="de-DE" sz="3200" b="1" dirty="0">
                <a:solidFill>
                  <a:srgbClr val="C00000"/>
                </a:solidFill>
                <a:latin typeface="+mn-lt"/>
              </a:rPr>
              <a:t> and </a:t>
            </a:r>
            <a:r>
              <a:rPr lang="de-DE" sz="3200" b="1" dirty="0" err="1">
                <a:solidFill>
                  <a:srgbClr val="C00000"/>
                </a:solidFill>
                <a:latin typeface="+mn-lt"/>
              </a:rPr>
              <a:t>their</a:t>
            </a:r>
            <a:r>
              <a:rPr lang="de-DE" sz="32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de-DE" sz="3200" b="1" dirty="0" err="1">
                <a:solidFill>
                  <a:srgbClr val="C00000"/>
                </a:solidFill>
                <a:latin typeface="+mn-lt"/>
              </a:rPr>
              <a:t>decision-making</a:t>
            </a:r>
            <a:endParaRPr lang="de-DE" sz="3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938641-F234-4869-BD72-4BABE17E8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6600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Lobi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Bobo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 err="1"/>
              <a:t>Mossi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06642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E9E3731A-2A95-4BFA-B265-658A20AC7A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423956"/>
              </p:ext>
            </p:extLst>
          </p:nvPr>
        </p:nvGraphicFramePr>
        <p:xfrm>
          <a:off x="471089" y="2010238"/>
          <a:ext cx="11157198" cy="310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9533">
                  <a:extLst>
                    <a:ext uri="{9D8B030D-6E8A-4147-A177-3AD203B41FA5}">
                      <a16:colId xmlns:a16="http://schemas.microsoft.com/office/drawing/2014/main" val="2740677455"/>
                    </a:ext>
                  </a:extLst>
                </a:gridCol>
                <a:gridCol w="1859533">
                  <a:extLst>
                    <a:ext uri="{9D8B030D-6E8A-4147-A177-3AD203B41FA5}">
                      <a16:colId xmlns:a16="http://schemas.microsoft.com/office/drawing/2014/main" val="2708844791"/>
                    </a:ext>
                  </a:extLst>
                </a:gridCol>
                <a:gridCol w="1596206">
                  <a:extLst>
                    <a:ext uri="{9D8B030D-6E8A-4147-A177-3AD203B41FA5}">
                      <a16:colId xmlns:a16="http://schemas.microsoft.com/office/drawing/2014/main" val="2523838141"/>
                    </a:ext>
                  </a:extLst>
                </a:gridCol>
                <a:gridCol w="1214842">
                  <a:extLst>
                    <a:ext uri="{9D8B030D-6E8A-4147-A177-3AD203B41FA5}">
                      <a16:colId xmlns:a16="http://schemas.microsoft.com/office/drawing/2014/main" val="3915942521"/>
                    </a:ext>
                  </a:extLst>
                </a:gridCol>
                <a:gridCol w="2767551">
                  <a:extLst>
                    <a:ext uri="{9D8B030D-6E8A-4147-A177-3AD203B41FA5}">
                      <a16:colId xmlns:a16="http://schemas.microsoft.com/office/drawing/2014/main" val="3464677899"/>
                    </a:ext>
                  </a:extLst>
                </a:gridCol>
                <a:gridCol w="1859533">
                  <a:extLst>
                    <a:ext uri="{9D8B030D-6E8A-4147-A177-3AD203B41FA5}">
                      <a16:colId xmlns:a16="http://schemas.microsoft.com/office/drawing/2014/main" val="2761030585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de-DE" sz="2400" b="1" cap="all" baseline="0" dirty="0" err="1">
                          <a:solidFill>
                            <a:srgbClr val="C00000"/>
                          </a:solidFill>
                        </a:rPr>
                        <a:t>Oldest</a:t>
                      </a:r>
                      <a:r>
                        <a:rPr lang="de-DE" sz="2400" b="1" cap="all" baseline="0" dirty="0">
                          <a:solidFill>
                            <a:srgbClr val="C00000"/>
                          </a:solidFill>
                        </a:rPr>
                        <a:t> man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i="1" dirty="0" err="1"/>
                        <a:t>dead</a:t>
                      </a:r>
                      <a:endParaRPr lang="de-DE" sz="2400" i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2400" b="1" cap="all" baseline="0" dirty="0">
                          <a:solidFill>
                            <a:srgbClr val="002060"/>
                          </a:solidFill>
                        </a:rPr>
                        <a:t>Cousin </a:t>
                      </a:r>
                      <a:r>
                        <a:rPr lang="de-DE" sz="2400" b="1" cap="all" baseline="0" dirty="0" err="1">
                          <a:solidFill>
                            <a:srgbClr val="002060"/>
                          </a:solidFill>
                        </a:rPr>
                        <a:t>of</a:t>
                      </a:r>
                      <a:r>
                        <a:rPr lang="de-DE" sz="2400" b="1" cap="all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de-DE" sz="2400" b="1" cap="all" baseline="0" dirty="0" err="1">
                          <a:solidFill>
                            <a:srgbClr val="002060"/>
                          </a:solidFill>
                        </a:rPr>
                        <a:t>the</a:t>
                      </a:r>
                      <a:r>
                        <a:rPr lang="de-DE" sz="2400" b="1" cap="all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de-DE" sz="2400" b="1" cap="all" baseline="0" dirty="0" err="1">
                          <a:solidFill>
                            <a:srgbClr val="002060"/>
                          </a:solidFill>
                        </a:rPr>
                        <a:t>wife</a:t>
                      </a:r>
                      <a:endParaRPr lang="de-DE" sz="2400" b="1" cap="all" baseline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710231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de-DE" sz="2400" b="1" kern="1200" cap="all" baseline="0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head</a:t>
                      </a:r>
                      <a:endParaRPr lang="de-DE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2400" b="1" cap="all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Takes </a:t>
                      </a:r>
                      <a:r>
                        <a:rPr lang="de-DE" sz="2400" b="1" cap="all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over</a:t>
                      </a:r>
                      <a:r>
                        <a:rPr lang="de-DE" sz="2400" b="1" cap="all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power </a:t>
                      </a:r>
                      <a:r>
                        <a:rPr lang="de-DE" sz="2400" b="1" cap="all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for</a:t>
                      </a:r>
                      <a:r>
                        <a:rPr lang="de-DE" sz="2400" b="1" cap="all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a </a:t>
                      </a:r>
                      <a:r>
                        <a:rPr lang="de-DE" sz="2400" b="1" cap="all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phase</a:t>
                      </a:r>
                      <a:endParaRPr lang="de-DE" sz="2400" b="1" cap="all" baseline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6679602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decides</a:t>
                      </a:r>
                      <a:r>
                        <a:rPr lang="de-DE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everything</a:t>
                      </a:r>
                      <a:endParaRPr lang="de-DE" sz="2400" dirty="0">
                        <a:effectLst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2400" dirty="0" err="1"/>
                        <a:t>everything</a:t>
                      </a:r>
                      <a:r>
                        <a:rPr lang="de-DE" sz="2400" dirty="0"/>
                        <a:t> </a:t>
                      </a:r>
                      <a:r>
                        <a:rPr lang="de-DE" sz="2400" dirty="0" err="1"/>
                        <a:t>allowed</a:t>
                      </a:r>
                      <a:endParaRPr lang="de-DE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089351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 err="1"/>
                        <a:t>accumulates</a:t>
                      </a:r>
                      <a:r>
                        <a:rPr lang="de-DE" sz="2400" dirty="0"/>
                        <a:t> </a:t>
                      </a:r>
                      <a:r>
                        <a:rPr lang="de-DE" sz="2400" dirty="0" err="1"/>
                        <a:t>goods</a:t>
                      </a:r>
                      <a:r>
                        <a:rPr lang="de-DE" sz="2400" dirty="0"/>
                        <a:t> &amp; power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power &amp; </a:t>
                      </a:r>
                      <a:r>
                        <a:rPr lang="de-DE" sz="2400" dirty="0" err="1"/>
                        <a:t>goods</a:t>
                      </a:r>
                      <a:r>
                        <a:rPr lang="de-DE" sz="2400" dirty="0"/>
                        <a:t> </a:t>
                      </a:r>
                      <a:r>
                        <a:rPr lang="de-DE" sz="2400" dirty="0" err="1"/>
                        <a:t>distributed</a:t>
                      </a:r>
                      <a:endParaRPr lang="de-DE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217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2400" dirty="0"/>
                    </a:p>
                    <a:p>
                      <a:endParaRPr lang="de-DE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14698789"/>
                  </a:ext>
                </a:extLst>
              </a:tr>
              <a:tr h="209474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Family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Family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Family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97602531"/>
                  </a:ext>
                </a:extLst>
              </a:tr>
            </a:tbl>
          </a:graphicData>
        </a:graphic>
      </p:graphicFrame>
      <p:sp>
        <p:nvSpPr>
          <p:cNvPr id="5" name="Rechteck 4">
            <a:extLst>
              <a:ext uri="{FF2B5EF4-FFF2-40B4-BE49-F238E27FC236}">
                <a16:creationId xmlns:a16="http://schemas.microsoft.com/office/drawing/2014/main" id="{7DCB1382-770A-4301-9E39-6A1A1FEA3F9D}"/>
              </a:ext>
            </a:extLst>
          </p:cNvPr>
          <p:cNvSpPr/>
          <p:nvPr/>
        </p:nvSpPr>
        <p:spPr>
          <a:xfrm>
            <a:off x="1482122" y="644228"/>
            <a:ext cx="47230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DE" sz="2400" b="1" dirty="0"/>
              <a:t>Lobi - Settlement – </a:t>
            </a:r>
            <a:r>
              <a:rPr lang="de-DE" sz="2400" b="1" dirty="0" err="1"/>
              <a:t>extended</a:t>
            </a:r>
            <a:r>
              <a:rPr lang="de-DE" sz="2400" b="1" dirty="0"/>
              <a:t> </a:t>
            </a:r>
            <a:r>
              <a:rPr lang="de-DE" sz="2400" b="1" dirty="0" err="1"/>
              <a:t>family</a:t>
            </a:r>
            <a:endParaRPr lang="de-DE" sz="2400" b="1" dirty="0"/>
          </a:p>
        </p:txBody>
      </p:sp>
      <p:sp>
        <p:nvSpPr>
          <p:cNvPr id="6" name="Pfeil: nach unten 5">
            <a:extLst>
              <a:ext uri="{FF2B5EF4-FFF2-40B4-BE49-F238E27FC236}">
                <a16:creationId xmlns:a16="http://schemas.microsoft.com/office/drawing/2014/main" id="{9E18DB80-C306-4AA8-B667-A824983A84D7}"/>
              </a:ext>
            </a:extLst>
          </p:cNvPr>
          <p:cNvSpPr/>
          <p:nvPr/>
        </p:nvSpPr>
        <p:spPr>
          <a:xfrm flipH="1">
            <a:off x="3043706" y="4062602"/>
            <a:ext cx="305169" cy="64999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: nach unten 6">
            <a:extLst>
              <a:ext uri="{FF2B5EF4-FFF2-40B4-BE49-F238E27FC236}">
                <a16:creationId xmlns:a16="http://schemas.microsoft.com/office/drawing/2014/main" id="{71C29FD5-4E44-4ED5-A6BD-32FEB547342E}"/>
              </a:ext>
            </a:extLst>
          </p:cNvPr>
          <p:cNvSpPr/>
          <p:nvPr/>
        </p:nvSpPr>
        <p:spPr>
          <a:xfrm flipH="1">
            <a:off x="1372701" y="4062603"/>
            <a:ext cx="305169" cy="64999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: nach unten 7">
            <a:extLst>
              <a:ext uri="{FF2B5EF4-FFF2-40B4-BE49-F238E27FC236}">
                <a16:creationId xmlns:a16="http://schemas.microsoft.com/office/drawing/2014/main" id="{A3E59F64-1982-42D8-91FC-DB317BA3331E}"/>
              </a:ext>
            </a:extLst>
          </p:cNvPr>
          <p:cNvSpPr/>
          <p:nvPr/>
        </p:nvSpPr>
        <p:spPr>
          <a:xfrm flipH="1">
            <a:off x="4680149" y="4062602"/>
            <a:ext cx="305169" cy="64999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 descr="Pfeil: Nach rechts drehen">
            <a:extLst>
              <a:ext uri="{FF2B5EF4-FFF2-40B4-BE49-F238E27FC236}">
                <a16:creationId xmlns:a16="http://schemas.microsoft.com/office/drawing/2014/main" id="{CCEDA1EF-034E-4506-BA65-F296966FF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 flipV="1">
            <a:off x="4920667" y="3706037"/>
            <a:ext cx="1440825" cy="1921862"/>
          </a:xfrm>
          <a:prstGeom prst="rect">
            <a:avLst/>
          </a:prstGeom>
        </p:spPr>
      </p:pic>
      <p:pic>
        <p:nvPicPr>
          <p:cNvPr id="16" name="Grafik 15" descr="Pfeil: 180-Grad, horizontal">
            <a:extLst>
              <a:ext uri="{FF2B5EF4-FFF2-40B4-BE49-F238E27FC236}">
                <a16:creationId xmlns:a16="http://schemas.microsoft.com/office/drawing/2014/main" id="{25B2E422-7FD0-44C5-9264-C20AEB17F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176224" y="4274542"/>
            <a:ext cx="1305897" cy="2049139"/>
          </a:xfrm>
          <a:prstGeom prst="rect">
            <a:avLst/>
          </a:prstGeom>
        </p:spPr>
      </p:pic>
      <p:pic>
        <p:nvPicPr>
          <p:cNvPr id="18" name="Grafik 17" descr="Pfeil: Nach links drehen">
            <a:extLst>
              <a:ext uri="{FF2B5EF4-FFF2-40B4-BE49-F238E27FC236}">
                <a16:creationId xmlns:a16="http://schemas.microsoft.com/office/drawing/2014/main" id="{38E18635-5492-4F01-B094-513156939A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82893" y="4062602"/>
            <a:ext cx="2311707" cy="914400"/>
          </a:xfrm>
          <a:prstGeom prst="rect">
            <a:avLst/>
          </a:prstGeom>
        </p:spPr>
      </p:pic>
      <p:sp>
        <p:nvSpPr>
          <p:cNvPr id="24" name="Rechteck 23">
            <a:extLst>
              <a:ext uri="{FF2B5EF4-FFF2-40B4-BE49-F238E27FC236}">
                <a16:creationId xmlns:a16="http://schemas.microsoft.com/office/drawing/2014/main" id="{DF220E9B-7111-4E96-B912-3D28E90427F3}"/>
              </a:ext>
            </a:extLst>
          </p:cNvPr>
          <p:cNvSpPr/>
          <p:nvPr/>
        </p:nvSpPr>
        <p:spPr>
          <a:xfrm>
            <a:off x="1117600" y="1959481"/>
            <a:ext cx="4025900" cy="2049139"/>
          </a:xfrm>
          <a:prstGeom prst="rect">
            <a:avLst/>
          </a:prstGeom>
          <a:noFill/>
          <a:ln w="1936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Grafik 19" descr="Pfeil: Leichte Kurve">
            <a:extLst>
              <a:ext uri="{FF2B5EF4-FFF2-40B4-BE49-F238E27FC236}">
                <a16:creationId xmlns:a16="http://schemas.microsoft.com/office/drawing/2014/main" id="{7A198BA3-73A9-4777-BF04-916BA097EF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49669" y="5286183"/>
            <a:ext cx="3857713" cy="914400"/>
          </a:xfrm>
          <a:prstGeom prst="rect">
            <a:avLst/>
          </a:prstGeom>
        </p:spPr>
      </p:pic>
      <p:sp>
        <p:nvSpPr>
          <p:cNvPr id="25" name="Ellipse 24">
            <a:extLst>
              <a:ext uri="{FF2B5EF4-FFF2-40B4-BE49-F238E27FC236}">
                <a16:creationId xmlns:a16="http://schemas.microsoft.com/office/drawing/2014/main" id="{01C314CD-2927-486A-B194-C1B4CA3C0739}"/>
              </a:ext>
            </a:extLst>
          </p:cNvPr>
          <p:cNvSpPr/>
          <p:nvPr/>
        </p:nvSpPr>
        <p:spPr>
          <a:xfrm>
            <a:off x="6679994" y="1640542"/>
            <a:ext cx="5083140" cy="3072055"/>
          </a:xfrm>
          <a:prstGeom prst="ellipse">
            <a:avLst/>
          </a:prstGeom>
          <a:noFill/>
          <a:ln w="155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7" name="Grafik 26" descr="Pfeil: Nach links drehen">
            <a:extLst>
              <a:ext uri="{FF2B5EF4-FFF2-40B4-BE49-F238E27FC236}">
                <a16:creationId xmlns:a16="http://schemas.microsoft.com/office/drawing/2014/main" id="{3DEDECBA-2D6C-4531-9F17-33DA52E59A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 flipV="1">
            <a:off x="6192930" y="3852728"/>
            <a:ext cx="2248547" cy="2248547"/>
          </a:xfrm>
          <a:prstGeom prst="rect">
            <a:avLst/>
          </a:prstGeom>
        </p:spPr>
      </p:pic>
      <p:sp>
        <p:nvSpPr>
          <p:cNvPr id="28" name="Pfeil: nach rechts 27">
            <a:extLst>
              <a:ext uri="{FF2B5EF4-FFF2-40B4-BE49-F238E27FC236}">
                <a16:creationId xmlns:a16="http://schemas.microsoft.com/office/drawing/2014/main" id="{5BB79FC6-515F-4BCD-B5A3-9B58CBBDC6D8}"/>
              </a:ext>
            </a:extLst>
          </p:cNvPr>
          <p:cNvSpPr/>
          <p:nvPr/>
        </p:nvSpPr>
        <p:spPr>
          <a:xfrm>
            <a:off x="6690546" y="2116078"/>
            <a:ext cx="1005289" cy="271771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Pfeil: nach rechts 28">
            <a:extLst>
              <a:ext uri="{FF2B5EF4-FFF2-40B4-BE49-F238E27FC236}">
                <a16:creationId xmlns:a16="http://schemas.microsoft.com/office/drawing/2014/main" id="{ADFB414D-DB9C-4A5E-BCBB-10C840C2765C}"/>
              </a:ext>
            </a:extLst>
          </p:cNvPr>
          <p:cNvSpPr/>
          <p:nvPr/>
        </p:nvSpPr>
        <p:spPr>
          <a:xfrm>
            <a:off x="4502093" y="2116078"/>
            <a:ext cx="1005289" cy="271771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60488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2A2604A4-6AC2-48A1-B797-4C1116EA07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785606"/>
              </p:ext>
            </p:extLst>
          </p:nvPr>
        </p:nvGraphicFramePr>
        <p:xfrm>
          <a:off x="520699" y="1582420"/>
          <a:ext cx="10408695" cy="432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17391">
                  <a:extLst>
                    <a:ext uri="{9D8B030D-6E8A-4147-A177-3AD203B41FA5}">
                      <a16:colId xmlns:a16="http://schemas.microsoft.com/office/drawing/2014/main" val="3267312106"/>
                    </a:ext>
                  </a:extLst>
                </a:gridCol>
                <a:gridCol w="1556324">
                  <a:extLst>
                    <a:ext uri="{9D8B030D-6E8A-4147-A177-3AD203B41FA5}">
                      <a16:colId xmlns:a16="http://schemas.microsoft.com/office/drawing/2014/main" val="1466597911"/>
                    </a:ext>
                  </a:extLst>
                </a:gridCol>
                <a:gridCol w="429545">
                  <a:extLst>
                    <a:ext uri="{9D8B030D-6E8A-4147-A177-3AD203B41FA5}">
                      <a16:colId xmlns:a16="http://schemas.microsoft.com/office/drawing/2014/main" val="2037578171"/>
                    </a:ext>
                  </a:extLst>
                </a:gridCol>
                <a:gridCol w="1151680">
                  <a:extLst>
                    <a:ext uri="{9D8B030D-6E8A-4147-A177-3AD203B41FA5}">
                      <a16:colId xmlns:a16="http://schemas.microsoft.com/office/drawing/2014/main" val="1442165260"/>
                    </a:ext>
                  </a:extLst>
                </a:gridCol>
                <a:gridCol w="1892490">
                  <a:extLst>
                    <a:ext uri="{9D8B030D-6E8A-4147-A177-3AD203B41FA5}">
                      <a16:colId xmlns:a16="http://schemas.microsoft.com/office/drawing/2014/main" val="3799772697"/>
                    </a:ext>
                  </a:extLst>
                </a:gridCol>
                <a:gridCol w="485573">
                  <a:extLst>
                    <a:ext uri="{9D8B030D-6E8A-4147-A177-3AD203B41FA5}">
                      <a16:colId xmlns:a16="http://schemas.microsoft.com/office/drawing/2014/main" val="608280015"/>
                    </a:ext>
                  </a:extLst>
                </a:gridCol>
                <a:gridCol w="373518">
                  <a:extLst>
                    <a:ext uri="{9D8B030D-6E8A-4147-A177-3AD203B41FA5}">
                      <a16:colId xmlns:a16="http://schemas.microsoft.com/office/drawing/2014/main" val="3216733021"/>
                    </a:ext>
                  </a:extLst>
                </a:gridCol>
                <a:gridCol w="1301087">
                  <a:extLst>
                    <a:ext uri="{9D8B030D-6E8A-4147-A177-3AD203B41FA5}">
                      <a16:colId xmlns:a16="http://schemas.microsoft.com/office/drawing/2014/main" val="2025367133"/>
                    </a:ext>
                  </a:extLst>
                </a:gridCol>
                <a:gridCol w="1301087">
                  <a:extLst>
                    <a:ext uri="{9D8B030D-6E8A-4147-A177-3AD203B41FA5}">
                      <a16:colId xmlns:a16="http://schemas.microsoft.com/office/drawing/2014/main" val="2086367285"/>
                    </a:ext>
                  </a:extLst>
                </a:gridCol>
              </a:tblGrid>
              <a:tr h="711200">
                <a:tc gridSpan="2">
                  <a:txBody>
                    <a:bodyPr/>
                    <a:lstStyle/>
                    <a:p>
                      <a:r>
                        <a:rPr lang="de-DE" sz="2400" b="1" cap="all" baseline="0" dirty="0">
                          <a:solidFill>
                            <a:srgbClr val="C00000"/>
                          </a:solidFill>
                        </a:rPr>
                        <a:t>Village </a:t>
                      </a:r>
                      <a:r>
                        <a:rPr lang="de-DE" sz="2400" b="1" cap="all" baseline="0" dirty="0" err="1">
                          <a:solidFill>
                            <a:srgbClr val="C00000"/>
                          </a:solidFill>
                        </a:rPr>
                        <a:t>head</a:t>
                      </a:r>
                      <a:endParaRPr lang="de-DE" sz="2400" b="1" cap="all" baseline="0" dirty="0">
                        <a:solidFill>
                          <a:srgbClr val="C00000"/>
                        </a:solidFill>
                      </a:endParaRPr>
                    </a:p>
                    <a:p>
                      <a:endParaRPr lang="de-DE" sz="2400" b="1" cap="all" baseline="0" dirty="0">
                        <a:solidFill>
                          <a:srgbClr val="C0000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</a:t>
                      </a:r>
                      <a:r>
                        <a:rPr lang="de-DE" sz="18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Elects</a:t>
                      </a:r>
                      <a:r>
                        <a:rPr lang="de-DE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de-DE" sz="2400" dirty="0">
                        <a:effectLst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r>
                        <a:rPr lang="de-DE" sz="2400" dirty="0"/>
                        <a:t>Guardian </a:t>
                      </a:r>
                      <a:r>
                        <a:rPr lang="de-DE" sz="2400" dirty="0" err="1"/>
                        <a:t>of</a:t>
                      </a:r>
                      <a:r>
                        <a:rPr lang="de-DE" sz="2400" dirty="0"/>
                        <a:t> just </a:t>
                      </a:r>
                      <a:r>
                        <a:rPr lang="de-DE" sz="2400" dirty="0" err="1"/>
                        <a:t>distribution</a:t>
                      </a:r>
                      <a:endParaRPr lang="de-DE" sz="24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de-DE" sz="2400" b="1" cap="all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Guardian </a:t>
                      </a:r>
                      <a:r>
                        <a:rPr lang="de-DE" sz="2400" b="1" cap="all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of</a:t>
                      </a:r>
                      <a:r>
                        <a:rPr lang="de-DE" sz="2400" b="1" cap="all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just </a:t>
                      </a:r>
                      <a:r>
                        <a:rPr lang="de-DE" sz="2400" b="1" cap="all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distribution</a:t>
                      </a:r>
                      <a:endParaRPr lang="de-DE" b="1" cap="all" baseline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kern="1200" cap="all" baseline="0" dirty="0">
                          <a:solidFill>
                            <a:srgbClr val="CC99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Master </a:t>
                      </a:r>
                      <a:r>
                        <a:rPr lang="de-DE" sz="2400" b="1" kern="1200" cap="all" baseline="0" dirty="0" err="1">
                          <a:solidFill>
                            <a:srgbClr val="CC99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de-DE" sz="2400" b="1" kern="1200" cap="all" baseline="0" dirty="0">
                          <a:solidFill>
                            <a:srgbClr val="CC99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2400" b="1" kern="1200" cap="all" baseline="0" dirty="0" err="1">
                          <a:solidFill>
                            <a:srgbClr val="CC99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de-DE" sz="2400" b="1" kern="1200" cap="all" baseline="0" dirty="0">
                          <a:solidFill>
                            <a:srgbClr val="CC99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2400" b="1" kern="1200" cap="all" baseline="0" dirty="0" err="1">
                          <a:solidFill>
                            <a:srgbClr val="CC99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earth</a:t>
                      </a:r>
                      <a:r>
                        <a:rPr lang="de-DE" sz="2400" b="1" kern="1200" cap="all" baseline="0" dirty="0">
                          <a:solidFill>
                            <a:srgbClr val="CC99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2400" b="1" kern="1200" cap="all" baseline="0" dirty="0" err="1">
                          <a:solidFill>
                            <a:srgbClr val="CC99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spirital</a:t>
                      </a:r>
                      <a:r>
                        <a:rPr lang="de-DE" sz="2400" b="1" kern="1200" cap="all" baseline="0" dirty="0">
                          <a:solidFill>
                            <a:srgbClr val="CC99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2400" b="1" kern="1200" cap="all" baseline="0" dirty="0" err="1">
                          <a:solidFill>
                            <a:srgbClr val="CC99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head</a:t>
                      </a:r>
                      <a:r>
                        <a:rPr lang="de-DE" sz="2400" b="1" kern="1200" cap="all" baseline="0" dirty="0">
                          <a:solidFill>
                            <a:srgbClr val="CC99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2400" b="1" cap="all" baseline="0" dirty="0">
                        <a:solidFill>
                          <a:srgbClr val="CC9900"/>
                        </a:solidFill>
                        <a:effectLst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0786347"/>
                  </a:ext>
                </a:extLst>
              </a:tr>
              <a:tr h="670560">
                <a:tc gridSpan="4">
                  <a:txBody>
                    <a:bodyPr/>
                    <a:lstStyle/>
                    <a:p>
                      <a:pPr algn="l"/>
                      <a:r>
                        <a:rPr lang="de-DE" sz="2400" i="1" dirty="0"/>
                        <a:t>           </a:t>
                      </a:r>
                      <a:endParaRPr lang="de-DE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de-DE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2924173"/>
                  </a:ext>
                </a:extLst>
              </a:tr>
              <a:tr h="722954">
                <a:tc gridSpan="4">
                  <a:txBody>
                    <a:bodyPr/>
                    <a:lstStyle/>
                    <a:p>
                      <a:r>
                        <a:rPr lang="de-DE" sz="2400" b="1" cap="all" baseline="0" dirty="0">
                          <a:solidFill>
                            <a:srgbClr val="C00000"/>
                          </a:solidFill>
                        </a:rPr>
                        <a:t>Council </a:t>
                      </a:r>
                      <a:r>
                        <a:rPr lang="de-DE" sz="2400" b="1" cap="all" baseline="0" dirty="0" err="1">
                          <a:solidFill>
                            <a:srgbClr val="C00000"/>
                          </a:solidFill>
                        </a:rPr>
                        <a:t>of</a:t>
                      </a:r>
                      <a:r>
                        <a:rPr lang="de-DE" sz="2400" b="1" cap="all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e-DE" sz="2400" b="1" cap="all" baseline="0" dirty="0" err="1">
                          <a:solidFill>
                            <a:srgbClr val="C00000"/>
                          </a:solidFill>
                        </a:rPr>
                        <a:t>elders</a:t>
                      </a:r>
                      <a:endParaRPr lang="de-DE" sz="2400" b="1" cap="all" baseline="0" dirty="0">
                        <a:solidFill>
                          <a:srgbClr val="C00000"/>
                        </a:solidFill>
                      </a:endParaRPr>
                    </a:p>
                    <a:p>
                      <a:endParaRPr lang="de-DE" sz="2400" b="1" dirty="0"/>
                    </a:p>
                    <a:p>
                      <a:endParaRPr lang="de-DE" sz="2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de-DE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490069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2400" b="1" cap="all" baseline="0" dirty="0">
                          <a:solidFill>
                            <a:srgbClr val="C00000"/>
                          </a:solidFill>
                        </a:rPr>
                        <a:t>Family </a:t>
                      </a:r>
                      <a:r>
                        <a:rPr lang="de-DE" sz="2400" b="1" cap="all" baseline="0" dirty="0" err="1">
                          <a:solidFill>
                            <a:srgbClr val="C00000"/>
                          </a:solidFill>
                        </a:rPr>
                        <a:t>head</a:t>
                      </a:r>
                      <a:endParaRPr lang="de-DE" sz="2400" b="1" cap="all" baseline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e-DE" sz="2400" b="1" cap="all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Guardian just </a:t>
                      </a:r>
                      <a:r>
                        <a:rPr lang="de-DE" sz="2400" b="1" cap="all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distribution</a:t>
                      </a:r>
                      <a:endParaRPr lang="de-DE" sz="2400" b="1" cap="all" baseline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4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kern="1200" cap="all" baseline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Family </a:t>
                      </a:r>
                      <a:r>
                        <a:rPr lang="de-DE" sz="2400" b="1" kern="1200" cap="all" baseline="0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head</a:t>
                      </a:r>
                      <a:endParaRPr lang="de-DE" sz="2400" b="1" cap="all" baseline="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400" dirty="0">
                        <a:effectLst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kern="1200" cap="all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Guardian just </a:t>
                      </a:r>
                      <a:r>
                        <a:rPr lang="de-DE" sz="2400" b="1" kern="1200" cap="all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distribution</a:t>
                      </a:r>
                      <a:endParaRPr lang="de-DE" sz="2400" b="1" cap="all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400" dirty="0"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01630"/>
                  </a:ext>
                </a:extLst>
              </a:tr>
              <a:tr h="418855">
                <a:tc gridSpan="3"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Family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Family</a:t>
                      </a:r>
                      <a:endParaRPr lang="de-DE" sz="2400" dirty="0">
                        <a:effectLst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400" dirty="0">
                        <a:effectLst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76020931"/>
                  </a:ext>
                </a:extLst>
              </a:tr>
            </a:tbl>
          </a:graphicData>
        </a:graphic>
      </p:graphicFrame>
      <p:sp>
        <p:nvSpPr>
          <p:cNvPr id="5" name="Rechteck 4">
            <a:extLst>
              <a:ext uri="{FF2B5EF4-FFF2-40B4-BE49-F238E27FC236}">
                <a16:creationId xmlns:a16="http://schemas.microsoft.com/office/drawing/2014/main" id="{E2A01EE9-AC16-45F0-8FBA-BB90446AB978}"/>
              </a:ext>
            </a:extLst>
          </p:cNvPr>
          <p:cNvSpPr/>
          <p:nvPr/>
        </p:nvSpPr>
        <p:spPr>
          <a:xfrm>
            <a:off x="1262607" y="907534"/>
            <a:ext cx="51489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/>
              <a:t>Bobo </a:t>
            </a:r>
            <a:r>
              <a:rPr lang="de-DE" sz="2400" b="1" dirty="0" err="1"/>
              <a:t>village</a:t>
            </a:r>
            <a:r>
              <a:rPr lang="de-DE" sz="2400" b="1" dirty="0"/>
              <a:t> (different </a:t>
            </a:r>
            <a:r>
              <a:rPr lang="de-DE" sz="2400" b="1" dirty="0" err="1"/>
              <a:t>ethnical</a:t>
            </a:r>
            <a:r>
              <a:rPr lang="de-DE" sz="2400" b="1" dirty="0"/>
              <a:t> </a:t>
            </a:r>
            <a:r>
              <a:rPr lang="de-DE" sz="2400" b="1" dirty="0" err="1"/>
              <a:t>groups</a:t>
            </a:r>
            <a:r>
              <a:rPr lang="de-DE" sz="2400" b="1" dirty="0"/>
              <a:t>)</a:t>
            </a:r>
          </a:p>
          <a:p>
            <a:endParaRPr lang="de-DE" sz="2400" b="1" dirty="0"/>
          </a:p>
        </p:txBody>
      </p:sp>
      <p:sp>
        <p:nvSpPr>
          <p:cNvPr id="6" name="Pfeil: nach unten 5">
            <a:extLst>
              <a:ext uri="{FF2B5EF4-FFF2-40B4-BE49-F238E27FC236}">
                <a16:creationId xmlns:a16="http://schemas.microsoft.com/office/drawing/2014/main" id="{0C7B0D7E-11B6-484B-98C6-CA71725AF894}"/>
              </a:ext>
            </a:extLst>
          </p:cNvPr>
          <p:cNvSpPr/>
          <p:nvPr/>
        </p:nvSpPr>
        <p:spPr>
          <a:xfrm>
            <a:off x="1674206" y="3906973"/>
            <a:ext cx="337172" cy="830997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: nach unten 6">
            <a:extLst>
              <a:ext uri="{FF2B5EF4-FFF2-40B4-BE49-F238E27FC236}">
                <a16:creationId xmlns:a16="http://schemas.microsoft.com/office/drawing/2014/main" id="{F9D9A292-C92E-4926-85CE-A94089DFAA18}"/>
              </a:ext>
            </a:extLst>
          </p:cNvPr>
          <p:cNvSpPr/>
          <p:nvPr/>
        </p:nvSpPr>
        <p:spPr>
          <a:xfrm>
            <a:off x="6562352" y="4058204"/>
            <a:ext cx="318805" cy="599967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: nach unten 7">
            <a:extLst>
              <a:ext uri="{FF2B5EF4-FFF2-40B4-BE49-F238E27FC236}">
                <a16:creationId xmlns:a16="http://schemas.microsoft.com/office/drawing/2014/main" id="{F6FFB784-11A3-4833-A654-C84B4A6480A3}"/>
              </a:ext>
            </a:extLst>
          </p:cNvPr>
          <p:cNvSpPr/>
          <p:nvPr/>
        </p:nvSpPr>
        <p:spPr>
          <a:xfrm flipV="1">
            <a:off x="1683456" y="1973961"/>
            <a:ext cx="330200" cy="461665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: nach unten 8">
            <a:extLst>
              <a:ext uri="{FF2B5EF4-FFF2-40B4-BE49-F238E27FC236}">
                <a16:creationId xmlns:a16="http://schemas.microsoft.com/office/drawing/2014/main" id="{54D9729D-EFDC-44E9-AFEE-B039C596C659}"/>
              </a:ext>
            </a:extLst>
          </p:cNvPr>
          <p:cNvSpPr/>
          <p:nvPr/>
        </p:nvSpPr>
        <p:spPr>
          <a:xfrm flipV="1">
            <a:off x="1690428" y="2744085"/>
            <a:ext cx="330200" cy="7112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0A29B124-1207-4CCE-8DD4-DE396C0048A0}"/>
              </a:ext>
            </a:extLst>
          </p:cNvPr>
          <p:cNvCxnSpPr>
            <a:cxnSpLocks/>
          </p:cNvCxnSpPr>
          <p:nvPr/>
        </p:nvCxnSpPr>
        <p:spPr>
          <a:xfrm>
            <a:off x="1737657" y="3983291"/>
            <a:ext cx="5143500" cy="0"/>
          </a:xfrm>
          <a:prstGeom prst="line">
            <a:avLst/>
          </a:prstGeom>
          <a:ln w="152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feil: nach unten 14">
            <a:extLst>
              <a:ext uri="{FF2B5EF4-FFF2-40B4-BE49-F238E27FC236}">
                <a16:creationId xmlns:a16="http://schemas.microsoft.com/office/drawing/2014/main" id="{CBF9BC1A-D8A3-4F54-8E34-64C1B039A80C}"/>
              </a:ext>
            </a:extLst>
          </p:cNvPr>
          <p:cNvSpPr/>
          <p:nvPr/>
        </p:nvSpPr>
        <p:spPr>
          <a:xfrm rot="5400000">
            <a:off x="7617708" y="4571657"/>
            <a:ext cx="330200" cy="558800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Pfeil: nach unten 17">
            <a:extLst>
              <a:ext uri="{FF2B5EF4-FFF2-40B4-BE49-F238E27FC236}">
                <a16:creationId xmlns:a16="http://schemas.microsoft.com/office/drawing/2014/main" id="{031542BE-C8A6-469F-989B-7477B27BC2DE}"/>
              </a:ext>
            </a:extLst>
          </p:cNvPr>
          <p:cNvSpPr/>
          <p:nvPr/>
        </p:nvSpPr>
        <p:spPr>
          <a:xfrm rot="5400000">
            <a:off x="2507101" y="4675179"/>
            <a:ext cx="330200" cy="558800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33B29FAB-D608-480A-BF3A-F0DE88B147EB}"/>
              </a:ext>
            </a:extLst>
          </p:cNvPr>
          <p:cNvCxnSpPr>
            <a:cxnSpLocks/>
          </p:cNvCxnSpPr>
          <p:nvPr/>
        </p:nvCxnSpPr>
        <p:spPr>
          <a:xfrm flipH="1">
            <a:off x="2748013" y="2003320"/>
            <a:ext cx="2126106" cy="1479268"/>
          </a:xfrm>
          <a:prstGeom prst="straightConnector1">
            <a:avLst/>
          </a:prstGeom>
          <a:ln w="1524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>
            <a:extLst>
              <a:ext uri="{FF2B5EF4-FFF2-40B4-BE49-F238E27FC236}">
                <a16:creationId xmlns:a16="http://schemas.microsoft.com/office/drawing/2014/main" id="{1C9E3FA6-F890-4691-A48F-F49922F5A3C4}"/>
              </a:ext>
            </a:extLst>
          </p:cNvPr>
          <p:cNvCxnSpPr>
            <a:cxnSpLocks/>
          </p:cNvCxnSpPr>
          <p:nvPr/>
        </p:nvCxnSpPr>
        <p:spPr>
          <a:xfrm flipH="1">
            <a:off x="6944608" y="2873613"/>
            <a:ext cx="2632498" cy="1864357"/>
          </a:xfrm>
          <a:prstGeom prst="straightConnector1">
            <a:avLst/>
          </a:prstGeom>
          <a:ln w="152400">
            <a:solidFill>
              <a:srgbClr val="CC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81D60E2F-B580-42FA-B920-A6F4D6470D92}"/>
              </a:ext>
            </a:extLst>
          </p:cNvPr>
          <p:cNvCxnSpPr>
            <a:cxnSpLocks/>
          </p:cNvCxnSpPr>
          <p:nvPr/>
        </p:nvCxnSpPr>
        <p:spPr>
          <a:xfrm flipH="1">
            <a:off x="2407797" y="2791903"/>
            <a:ext cx="7094797" cy="1924352"/>
          </a:xfrm>
          <a:prstGeom prst="straightConnector1">
            <a:avLst/>
          </a:prstGeom>
          <a:ln w="152400">
            <a:solidFill>
              <a:srgbClr val="CC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354D6B26-EDAA-4F9A-B62C-BA4FCB5D26E5}"/>
              </a:ext>
            </a:extLst>
          </p:cNvPr>
          <p:cNvCxnSpPr>
            <a:cxnSpLocks/>
          </p:cNvCxnSpPr>
          <p:nvPr/>
        </p:nvCxnSpPr>
        <p:spPr>
          <a:xfrm flipH="1">
            <a:off x="2574404" y="1853183"/>
            <a:ext cx="2237121" cy="0"/>
          </a:xfrm>
          <a:prstGeom prst="straightConnector1">
            <a:avLst/>
          </a:prstGeom>
          <a:ln w="1524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35017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42EB4D74-7831-4CE0-BA85-4E86D86009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145074"/>
              </p:ext>
            </p:extLst>
          </p:nvPr>
        </p:nvGraphicFramePr>
        <p:xfrm>
          <a:off x="619316" y="1013599"/>
          <a:ext cx="11239499" cy="50254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29046">
                  <a:extLst>
                    <a:ext uri="{9D8B030D-6E8A-4147-A177-3AD203B41FA5}">
                      <a16:colId xmlns:a16="http://schemas.microsoft.com/office/drawing/2014/main" val="2484138540"/>
                    </a:ext>
                  </a:extLst>
                </a:gridCol>
                <a:gridCol w="1247604">
                  <a:extLst>
                    <a:ext uri="{9D8B030D-6E8A-4147-A177-3AD203B41FA5}">
                      <a16:colId xmlns:a16="http://schemas.microsoft.com/office/drawing/2014/main" val="663588573"/>
                    </a:ext>
                  </a:extLst>
                </a:gridCol>
                <a:gridCol w="1671115">
                  <a:extLst>
                    <a:ext uri="{9D8B030D-6E8A-4147-A177-3AD203B41FA5}">
                      <a16:colId xmlns:a16="http://schemas.microsoft.com/office/drawing/2014/main" val="1088215255"/>
                    </a:ext>
                  </a:extLst>
                </a:gridCol>
                <a:gridCol w="1554685">
                  <a:extLst>
                    <a:ext uri="{9D8B030D-6E8A-4147-A177-3AD203B41FA5}">
                      <a16:colId xmlns:a16="http://schemas.microsoft.com/office/drawing/2014/main" val="449898827"/>
                    </a:ext>
                  </a:extLst>
                </a:gridCol>
                <a:gridCol w="1667668">
                  <a:extLst>
                    <a:ext uri="{9D8B030D-6E8A-4147-A177-3AD203B41FA5}">
                      <a16:colId xmlns:a16="http://schemas.microsoft.com/office/drawing/2014/main" val="364261540"/>
                    </a:ext>
                  </a:extLst>
                </a:gridCol>
                <a:gridCol w="1063739">
                  <a:extLst>
                    <a:ext uri="{9D8B030D-6E8A-4147-A177-3AD203B41FA5}">
                      <a16:colId xmlns:a16="http://schemas.microsoft.com/office/drawing/2014/main" val="4253992048"/>
                    </a:ext>
                  </a:extLst>
                </a:gridCol>
                <a:gridCol w="1605642">
                  <a:extLst>
                    <a:ext uri="{9D8B030D-6E8A-4147-A177-3AD203B41FA5}">
                      <a16:colId xmlns:a16="http://schemas.microsoft.com/office/drawing/2014/main" val="1936085765"/>
                    </a:ext>
                  </a:extLst>
                </a:gridCol>
              </a:tblGrid>
              <a:tr h="517746">
                <a:tc gridSpan="3">
                  <a:txBody>
                    <a:bodyPr/>
                    <a:lstStyle/>
                    <a:p>
                      <a:r>
                        <a:rPr lang="de-DE" sz="2400" b="1" cap="all" baseline="0" dirty="0">
                          <a:solidFill>
                            <a:srgbClr val="C00000"/>
                          </a:solidFill>
                        </a:rPr>
                        <a:t>King – Moro </a:t>
                      </a:r>
                      <a:r>
                        <a:rPr lang="de-DE" sz="2400" b="1" cap="all" baseline="0" dirty="0" err="1">
                          <a:solidFill>
                            <a:srgbClr val="C00000"/>
                          </a:solidFill>
                        </a:rPr>
                        <a:t>Naaba</a:t>
                      </a:r>
                      <a:r>
                        <a:rPr lang="de-DE" sz="2400" b="1" cap="all" baseline="0" dirty="0">
                          <a:solidFill>
                            <a:srgbClr val="C00000"/>
                          </a:solidFill>
                        </a:rPr>
                        <a:t> – </a:t>
                      </a:r>
                      <a:r>
                        <a:rPr lang="de-DE" sz="2400" b="1" cap="all" baseline="0" dirty="0" err="1">
                          <a:solidFill>
                            <a:srgbClr val="C00000"/>
                          </a:solidFill>
                        </a:rPr>
                        <a:t>highesT</a:t>
                      </a:r>
                      <a:r>
                        <a:rPr lang="de-DE" sz="2400" b="1" cap="all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e-DE" sz="2400" b="1" cap="all" baseline="0" dirty="0" err="1">
                          <a:solidFill>
                            <a:srgbClr val="C00000"/>
                          </a:solidFill>
                        </a:rPr>
                        <a:t>naam</a:t>
                      </a:r>
                      <a:endParaRPr lang="de-DE" sz="2400" b="1" cap="all" baseline="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r>
                        <a:rPr lang="de-DE" sz="2400" b="1" cap="all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Ministers - </a:t>
                      </a:r>
                      <a:r>
                        <a:rPr lang="de-DE" sz="2400" b="1" cap="all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no</a:t>
                      </a:r>
                      <a:r>
                        <a:rPr lang="de-DE" sz="2400" b="1" cap="all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de-DE" sz="2400" b="1" cap="all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naam</a:t>
                      </a:r>
                      <a:endParaRPr lang="de-DE" sz="2400" b="1" cap="all" baseline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1908054"/>
                  </a:ext>
                </a:extLst>
              </a:tr>
              <a:tr h="561428">
                <a:tc gridSpan="3">
                  <a:txBody>
                    <a:bodyPr/>
                    <a:lstStyle/>
                    <a:p>
                      <a:r>
                        <a:rPr lang="de-DE" sz="2400" i="1" dirty="0"/>
                        <a:t>Selected </a:t>
                      </a:r>
                      <a:r>
                        <a:rPr lang="de-DE" sz="2400" i="1" dirty="0" err="1"/>
                        <a:t>by</a:t>
                      </a:r>
                      <a:r>
                        <a:rPr lang="de-DE" sz="2400" i="1" dirty="0"/>
                        <a:t> </a:t>
                      </a:r>
                      <a:r>
                        <a:rPr lang="de-DE" sz="2400" i="1" dirty="0" err="1"/>
                        <a:t>King‘s</a:t>
                      </a:r>
                      <a:r>
                        <a:rPr lang="de-DE" sz="2400" i="1" dirty="0"/>
                        <a:t> </a:t>
                      </a:r>
                      <a:r>
                        <a:rPr lang="de-DE" sz="2400" i="1" dirty="0" err="1"/>
                        <a:t>family</a:t>
                      </a:r>
                      <a:endParaRPr lang="de-DE" sz="2400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24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91664248"/>
                  </a:ext>
                </a:extLst>
              </a:tr>
              <a:tr h="1459713">
                <a:tc gridSpan="2">
                  <a:txBody>
                    <a:bodyPr/>
                    <a:lstStyle/>
                    <a:p>
                      <a:r>
                        <a:rPr lang="de-DE" sz="2400" b="1" cap="all" baseline="0" dirty="0" err="1">
                          <a:solidFill>
                            <a:srgbClr val="C00000"/>
                          </a:solidFill>
                        </a:rPr>
                        <a:t>village</a:t>
                      </a:r>
                      <a:r>
                        <a:rPr lang="de-DE" sz="2400" b="1" cap="all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e-DE" sz="2400" b="1" cap="all" baseline="0" dirty="0" err="1">
                          <a:solidFill>
                            <a:srgbClr val="C00000"/>
                          </a:solidFill>
                        </a:rPr>
                        <a:t>head</a:t>
                      </a:r>
                      <a:r>
                        <a:rPr lang="de-DE" sz="2400" b="1" cap="all" baseline="0" dirty="0">
                          <a:solidFill>
                            <a:srgbClr val="C00000"/>
                          </a:solidFill>
                        </a:rPr>
                        <a:t> – </a:t>
                      </a:r>
                      <a:r>
                        <a:rPr lang="de-DE" sz="2400" b="1" cap="all" baseline="0" dirty="0" err="1">
                          <a:solidFill>
                            <a:srgbClr val="C00000"/>
                          </a:solidFill>
                        </a:rPr>
                        <a:t>naam</a:t>
                      </a:r>
                      <a:endParaRPr lang="de-DE" sz="2400" b="1" cap="all" baseline="0" dirty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de-DE" sz="2400" b="1" cap="all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     </a:t>
                      </a:r>
                      <a:r>
                        <a:rPr lang="de-DE" sz="2400" b="1" cap="all" baseline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No</a:t>
                      </a:r>
                      <a:r>
                        <a:rPr lang="de-DE" sz="2400" b="1" cap="all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de-DE" sz="2400" b="1" cap="all" baseline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access</a:t>
                      </a:r>
                      <a:r>
                        <a:rPr lang="de-DE" sz="2400" b="1" cap="all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de-DE" sz="2400" b="1" cap="all" baseline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to</a:t>
                      </a:r>
                      <a:r>
                        <a:rPr lang="de-DE" sz="2400" b="1" cap="all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de-DE" sz="2400" b="1" cap="all" baseline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land</a:t>
                      </a:r>
                      <a:endParaRPr lang="de-DE" sz="2400" b="1" cap="all" baseline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2400" b="1" kern="1200" cap="all" baseline="0" dirty="0" err="1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village</a:t>
                      </a:r>
                      <a:r>
                        <a:rPr lang="de-DE" sz="2400" b="1" kern="1200" cap="all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2400" b="1" kern="1200" cap="all" baseline="0" dirty="0" err="1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head</a:t>
                      </a:r>
                      <a:r>
                        <a:rPr lang="de-DE" sz="2400" b="1" kern="1200" cap="all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de-DE" sz="2400" b="1" kern="1200" cap="all" baseline="0" dirty="0" err="1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naam</a:t>
                      </a:r>
                      <a:endParaRPr lang="de-DE" sz="2400" b="1" kern="1200" cap="all" baseline="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de-DE" sz="2400" b="1" kern="1200" cap="all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de-DE" sz="2400" b="1" kern="1200" cap="all" baseline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r>
                        <a:rPr lang="de-DE" sz="2400" b="1" kern="1200" cap="all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2400" b="1" kern="1200" cap="all" baseline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access</a:t>
                      </a:r>
                      <a:r>
                        <a:rPr lang="de-DE" sz="2400" b="1" kern="1200" cap="all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2400" b="1" kern="1200" cap="all" baseline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de-DE" sz="2400" b="1" kern="1200" cap="all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2400" b="1" kern="1200" cap="all" baseline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  <a:endParaRPr lang="de-DE" sz="2400" b="1" kern="1200" cap="all" baseline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 sz="2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e-DE" sz="2400" b="1" kern="1200" cap="all" baseline="0" dirty="0">
                          <a:solidFill>
                            <a:srgbClr val="CC9900"/>
                          </a:solidFill>
                          <a:latin typeface="+mn-lt"/>
                          <a:ea typeface="+mn-ea"/>
                          <a:cs typeface="+mn-cs"/>
                        </a:rPr>
                        <a:t>Master </a:t>
                      </a:r>
                      <a:r>
                        <a:rPr lang="de-DE" sz="2400" b="1" kern="1200" cap="all" baseline="0" dirty="0" err="1">
                          <a:solidFill>
                            <a:srgbClr val="CC9900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de-DE" sz="2400" b="1" kern="1200" cap="all" baseline="0" dirty="0">
                          <a:solidFill>
                            <a:srgbClr val="CC99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2400" b="1" kern="1200" cap="all" baseline="0" dirty="0" err="1">
                          <a:solidFill>
                            <a:srgbClr val="CC9900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de-DE" sz="2400" b="1" kern="1200" cap="all" baseline="0" dirty="0">
                          <a:solidFill>
                            <a:srgbClr val="CC99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2400" b="1" kern="1200" cap="all" baseline="0" dirty="0" err="1">
                          <a:solidFill>
                            <a:srgbClr val="CC9900"/>
                          </a:solidFill>
                          <a:latin typeface="+mn-lt"/>
                          <a:ea typeface="+mn-ea"/>
                          <a:cs typeface="+mn-cs"/>
                        </a:rPr>
                        <a:t>earth</a:t>
                      </a:r>
                      <a:r>
                        <a:rPr lang="de-DE" sz="2400" b="1" kern="1200" cap="all" baseline="0" dirty="0">
                          <a:solidFill>
                            <a:srgbClr val="CC9900"/>
                          </a:solidFill>
                          <a:latin typeface="+mn-lt"/>
                          <a:ea typeface="+mn-ea"/>
                          <a:cs typeface="+mn-cs"/>
                        </a:rPr>
                        <a:t> -  </a:t>
                      </a:r>
                    </a:p>
                    <a:p>
                      <a:pPr marL="0" algn="r" defTabSz="914400" rtl="0" eaLnBrk="1" latinLnBrk="0" hangingPunct="1"/>
                      <a:r>
                        <a:rPr lang="de-DE" sz="2400" b="1" kern="1200" cap="all" baseline="0" dirty="0" err="1">
                          <a:solidFill>
                            <a:srgbClr val="CC9900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r>
                        <a:rPr lang="de-DE" sz="2400" b="1" kern="1200" cap="all" baseline="0" dirty="0">
                          <a:solidFill>
                            <a:srgbClr val="CC99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2400" b="1" kern="1200" cap="all" baseline="0" dirty="0" err="1">
                          <a:solidFill>
                            <a:srgbClr val="CC9900"/>
                          </a:solidFill>
                          <a:latin typeface="+mn-lt"/>
                          <a:ea typeface="+mn-ea"/>
                          <a:cs typeface="+mn-cs"/>
                        </a:rPr>
                        <a:t>naam</a:t>
                      </a:r>
                      <a:r>
                        <a:rPr lang="de-DE" sz="2400" b="1" kern="1200" cap="all" baseline="0" dirty="0">
                          <a:solidFill>
                            <a:srgbClr val="CC9900"/>
                          </a:solidFill>
                          <a:latin typeface="+mn-lt"/>
                          <a:ea typeface="+mn-ea"/>
                          <a:cs typeface="+mn-cs"/>
                        </a:rPr>
                        <a:t>, but </a:t>
                      </a:r>
                    </a:p>
                    <a:p>
                      <a:pPr marL="0" algn="r" defTabSz="914400" rtl="0" eaLnBrk="1" latinLnBrk="0" hangingPunct="1"/>
                      <a:r>
                        <a:rPr lang="de-DE" sz="2400" b="1" kern="1200" cap="all" baseline="0" dirty="0">
                          <a:solidFill>
                            <a:srgbClr val="CC9900"/>
                          </a:solidFill>
                          <a:latin typeface="+mn-lt"/>
                          <a:ea typeface="+mn-ea"/>
                          <a:cs typeface="+mn-cs"/>
                        </a:rPr>
                        <a:t>Spiritual Position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008365"/>
                  </a:ext>
                </a:extLst>
              </a:tr>
              <a:tr h="720000">
                <a:tc gridSpan="2">
                  <a:txBody>
                    <a:bodyPr/>
                    <a:lstStyle/>
                    <a:p>
                      <a:r>
                        <a:rPr lang="de-DE" sz="2400" dirty="0"/>
                        <a:t>Family </a:t>
                      </a:r>
                      <a:r>
                        <a:rPr lang="de-DE" sz="2400" dirty="0" err="1"/>
                        <a:t>head</a:t>
                      </a:r>
                      <a:r>
                        <a:rPr lang="de-DE" sz="2400" dirty="0"/>
                        <a:t>, </a:t>
                      </a:r>
                      <a:r>
                        <a:rPr lang="de-DE" sz="2400" dirty="0" err="1"/>
                        <a:t>no</a:t>
                      </a:r>
                      <a:r>
                        <a:rPr lang="de-DE" sz="2400" dirty="0"/>
                        <a:t> </a:t>
                      </a:r>
                      <a:r>
                        <a:rPr lang="de-DE" sz="2400" dirty="0" err="1"/>
                        <a:t>naam</a:t>
                      </a:r>
                      <a:endParaRPr lang="de-DE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sz="2400" dirty="0"/>
                        <a:t>Family </a:t>
                      </a:r>
                      <a:r>
                        <a:rPr lang="de-DE" sz="2400" dirty="0" err="1"/>
                        <a:t>head</a:t>
                      </a:r>
                      <a:r>
                        <a:rPr lang="de-DE" sz="2400" dirty="0"/>
                        <a:t>, </a:t>
                      </a:r>
                      <a:r>
                        <a:rPr lang="de-DE" sz="2400" dirty="0" err="1"/>
                        <a:t>no</a:t>
                      </a:r>
                      <a:r>
                        <a:rPr lang="de-DE" sz="2400" dirty="0"/>
                        <a:t> </a:t>
                      </a:r>
                      <a:r>
                        <a:rPr lang="de-DE" sz="2400" dirty="0" err="1"/>
                        <a:t>naam</a:t>
                      </a:r>
                      <a:endParaRPr lang="de-DE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31637230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r>
                        <a:rPr lang="de-DE" sz="2400" dirty="0"/>
                        <a:t>Family, </a:t>
                      </a:r>
                      <a:r>
                        <a:rPr lang="de-DE" sz="2400" dirty="0" err="1"/>
                        <a:t>no</a:t>
                      </a:r>
                      <a:r>
                        <a:rPr lang="de-DE" sz="2400" dirty="0"/>
                        <a:t> </a:t>
                      </a:r>
                      <a:r>
                        <a:rPr lang="de-DE" sz="2400" dirty="0" err="1"/>
                        <a:t>naam</a:t>
                      </a:r>
                      <a:endParaRPr lang="de-DE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de-DE" sz="2400" dirty="0"/>
                        <a:t>Family, </a:t>
                      </a:r>
                      <a:r>
                        <a:rPr lang="de-DE" sz="2400" dirty="0" err="1"/>
                        <a:t>no</a:t>
                      </a:r>
                      <a:r>
                        <a:rPr lang="de-DE" sz="2400" dirty="0"/>
                        <a:t> </a:t>
                      </a:r>
                      <a:r>
                        <a:rPr lang="de-DE" sz="2400" dirty="0" err="1"/>
                        <a:t>naam</a:t>
                      </a:r>
                      <a:endParaRPr lang="de-DE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9097693"/>
                  </a:ext>
                </a:extLst>
              </a:tr>
              <a:tr h="1010573">
                <a:tc gridSpan="7">
                  <a:txBody>
                    <a:bodyPr/>
                    <a:lstStyle/>
                    <a:p>
                      <a:pPr algn="r"/>
                      <a:r>
                        <a:rPr lang="de-DE" sz="2400" b="1" kern="1200" cap="all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Only</a:t>
                      </a:r>
                      <a:r>
                        <a:rPr lang="de-DE" sz="2400" b="1" kern="1200" cap="all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Lost-</a:t>
                      </a:r>
                      <a:r>
                        <a:rPr lang="de-DE" sz="2400" b="1" kern="1200" cap="all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naam</a:t>
                      </a:r>
                      <a:r>
                        <a:rPr lang="de-DE" sz="2400" b="1" kern="1200" cap="all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2400" b="1" kern="1200" cap="all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people</a:t>
                      </a:r>
                      <a:r>
                        <a:rPr lang="de-DE" sz="2400" b="1" kern="1200" cap="all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  <a:r>
                        <a:rPr lang="de-DE" sz="2400" b="1" kern="1200" cap="all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warriors</a:t>
                      </a:r>
                      <a:r>
                        <a:rPr lang="de-DE" sz="2400" b="1" kern="1200" cap="all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2400" b="1" kern="1200" cap="all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</a:t>
                      </a:r>
                      <a:r>
                        <a:rPr lang="de-DE" sz="2400" b="1" kern="1200" cap="all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2400" b="1" kern="1200" cap="all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no-naam</a:t>
                      </a:r>
                      <a:r>
                        <a:rPr lang="de-DE" sz="2400" b="1" kern="1200" cap="all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2400" b="1" kern="1200" cap="all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people</a:t>
                      </a:r>
                      <a:r>
                        <a:rPr lang="de-DE" sz="2400" b="1" kern="1200" cap="all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r"/>
                      <a:r>
                        <a:rPr lang="de-DE" sz="2400" b="1" kern="1200" cap="all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de-DE" sz="2400" b="1" cap="all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Slaves, </a:t>
                      </a:r>
                      <a:r>
                        <a:rPr lang="de-DE" sz="2400" b="1" cap="all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other</a:t>
                      </a:r>
                      <a:r>
                        <a:rPr lang="de-DE" sz="2400" b="1" cap="all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de-DE" sz="2400" b="1" cap="all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ethnic</a:t>
                      </a:r>
                      <a:r>
                        <a:rPr lang="de-DE" sz="2400" b="1" cap="all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de-DE" sz="2400" b="1" cap="all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groups</a:t>
                      </a:r>
                      <a:r>
                        <a:rPr lang="de-DE" sz="2400" b="1" cap="all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) = </a:t>
                      </a:r>
                      <a:r>
                        <a:rPr lang="de-DE" sz="2400" b="1" cap="all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outsiders</a:t>
                      </a:r>
                      <a:r>
                        <a:rPr lang="de-DE" sz="2400" b="1" cap="all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de-DE" sz="2400" b="1" cap="all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can</a:t>
                      </a:r>
                      <a:r>
                        <a:rPr lang="de-DE" sz="2400" b="1" cap="all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de-DE" sz="2400" b="1" cap="all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become</a:t>
                      </a:r>
                      <a:r>
                        <a:rPr lang="de-DE" sz="2400" b="1" cap="all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de-DE" sz="2400" b="1" cap="all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ministers</a:t>
                      </a:r>
                      <a:endParaRPr lang="de-DE" sz="2400" b="1" cap="all" baseline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de-DE" sz="2400" b="1" kern="1200" cap="all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654000"/>
                  </a:ext>
                </a:extLst>
              </a:tr>
            </a:tbl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E1BDD6EB-EF8A-4F14-9DEB-C7CCFF903BB2}"/>
              </a:ext>
            </a:extLst>
          </p:cNvPr>
          <p:cNvSpPr/>
          <p:nvPr/>
        </p:nvSpPr>
        <p:spPr>
          <a:xfrm>
            <a:off x="900805" y="551934"/>
            <a:ext cx="21416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Mossi</a:t>
            </a:r>
            <a:r>
              <a:rPr lang="de-DE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Kingdom</a:t>
            </a:r>
            <a:endParaRPr lang="de-DE" sz="2400" b="1" dirty="0">
              <a:effectLst/>
            </a:endParaRPr>
          </a:p>
        </p:txBody>
      </p:sp>
      <p:sp>
        <p:nvSpPr>
          <p:cNvPr id="4" name="Pfeil: nach unten 3">
            <a:extLst>
              <a:ext uri="{FF2B5EF4-FFF2-40B4-BE49-F238E27FC236}">
                <a16:creationId xmlns:a16="http://schemas.microsoft.com/office/drawing/2014/main" id="{85F3CF1A-D418-490A-88B8-A86F9EC49C62}"/>
              </a:ext>
            </a:extLst>
          </p:cNvPr>
          <p:cNvSpPr/>
          <p:nvPr/>
        </p:nvSpPr>
        <p:spPr>
          <a:xfrm>
            <a:off x="4227915" y="1455764"/>
            <a:ext cx="443095" cy="5588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Pfeil: nach unten 5">
            <a:extLst>
              <a:ext uri="{FF2B5EF4-FFF2-40B4-BE49-F238E27FC236}">
                <a16:creationId xmlns:a16="http://schemas.microsoft.com/office/drawing/2014/main" id="{D858A5C7-6A06-47C4-A951-C04AD9FE8D35}"/>
              </a:ext>
            </a:extLst>
          </p:cNvPr>
          <p:cNvSpPr/>
          <p:nvPr/>
        </p:nvSpPr>
        <p:spPr>
          <a:xfrm rot="5400000">
            <a:off x="6771242" y="778219"/>
            <a:ext cx="330200" cy="1066188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: nach unten 7">
            <a:extLst>
              <a:ext uri="{FF2B5EF4-FFF2-40B4-BE49-F238E27FC236}">
                <a16:creationId xmlns:a16="http://schemas.microsoft.com/office/drawing/2014/main" id="{1097DBF4-E1C5-4D8A-8138-B096851B378D}"/>
              </a:ext>
            </a:extLst>
          </p:cNvPr>
          <p:cNvSpPr/>
          <p:nvPr/>
        </p:nvSpPr>
        <p:spPr>
          <a:xfrm rot="10800000">
            <a:off x="7777928" y="1476413"/>
            <a:ext cx="332407" cy="3696872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: nach unten 8">
            <a:extLst>
              <a:ext uri="{FF2B5EF4-FFF2-40B4-BE49-F238E27FC236}">
                <a16:creationId xmlns:a16="http://schemas.microsoft.com/office/drawing/2014/main" id="{3A5A3FA0-54CB-42CB-92F4-6015FED10D3A}"/>
              </a:ext>
            </a:extLst>
          </p:cNvPr>
          <p:cNvSpPr/>
          <p:nvPr/>
        </p:nvSpPr>
        <p:spPr>
          <a:xfrm>
            <a:off x="2931443" y="2166105"/>
            <a:ext cx="330200" cy="339984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: nach unten 9">
            <a:extLst>
              <a:ext uri="{FF2B5EF4-FFF2-40B4-BE49-F238E27FC236}">
                <a16:creationId xmlns:a16="http://schemas.microsoft.com/office/drawing/2014/main" id="{9135135E-E77F-48D9-8F63-3DE71889DE2F}"/>
              </a:ext>
            </a:extLst>
          </p:cNvPr>
          <p:cNvSpPr/>
          <p:nvPr/>
        </p:nvSpPr>
        <p:spPr>
          <a:xfrm>
            <a:off x="4358103" y="2798538"/>
            <a:ext cx="268462" cy="964795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C6E3F8B7-2A3E-4C06-A023-0F37875443A6}"/>
              </a:ext>
            </a:extLst>
          </p:cNvPr>
          <p:cNvCxnSpPr>
            <a:cxnSpLocks/>
          </p:cNvCxnSpPr>
          <p:nvPr/>
        </p:nvCxnSpPr>
        <p:spPr>
          <a:xfrm flipV="1">
            <a:off x="3019194" y="2120219"/>
            <a:ext cx="3869736" cy="5252"/>
          </a:xfrm>
          <a:prstGeom prst="line">
            <a:avLst/>
          </a:prstGeom>
          <a:ln w="161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feil: nach unten 12">
            <a:extLst>
              <a:ext uri="{FF2B5EF4-FFF2-40B4-BE49-F238E27FC236}">
                <a16:creationId xmlns:a16="http://schemas.microsoft.com/office/drawing/2014/main" id="{9ABF81CF-2685-45D7-BA82-A7C9AB7052BE}"/>
              </a:ext>
            </a:extLst>
          </p:cNvPr>
          <p:cNvSpPr/>
          <p:nvPr/>
        </p:nvSpPr>
        <p:spPr>
          <a:xfrm>
            <a:off x="650383" y="2818669"/>
            <a:ext cx="250422" cy="92003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: nach unten 13">
            <a:extLst>
              <a:ext uri="{FF2B5EF4-FFF2-40B4-BE49-F238E27FC236}">
                <a16:creationId xmlns:a16="http://schemas.microsoft.com/office/drawing/2014/main" id="{4E14C663-6485-4C54-A40F-90AB939BFF3F}"/>
              </a:ext>
            </a:extLst>
          </p:cNvPr>
          <p:cNvSpPr/>
          <p:nvPr/>
        </p:nvSpPr>
        <p:spPr>
          <a:xfrm>
            <a:off x="6619358" y="2125471"/>
            <a:ext cx="330200" cy="339984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Pfeil: nach unten 17">
            <a:extLst>
              <a:ext uri="{FF2B5EF4-FFF2-40B4-BE49-F238E27FC236}">
                <a16:creationId xmlns:a16="http://schemas.microsoft.com/office/drawing/2014/main" id="{8113934D-93D9-419C-8AAB-C51D4B2F084D}"/>
              </a:ext>
            </a:extLst>
          </p:cNvPr>
          <p:cNvSpPr/>
          <p:nvPr/>
        </p:nvSpPr>
        <p:spPr>
          <a:xfrm flipV="1">
            <a:off x="900805" y="3049157"/>
            <a:ext cx="250422" cy="596963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52E3A21E-648C-4EF0-8A36-897B8B281460}"/>
              </a:ext>
            </a:extLst>
          </p:cNvPr>
          <p:cNvCxnSpPr>
            <a:cxnSpLocks/>
          </p:cNvCxnSpPr>
          <p:nvPr/>
        </p:nvCxnSpPr>
        <p:spPr>
          <a:xfrm>
            <a:off x="1743664" y="4447356"/>
            <a:ext cx="7367844" cy="41906"/>
          </a:xfrm>
          <a:prstGeom prst="line">
            <a:avLst/>
          </a:prstGeom>
          <a:ln w="15240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feil: nach unten 23">
            <a:extLst>
              <a:ext uri="{FF2B5EF4-FFF2-40B4-BE49-F238E27FC236}">
                <a16:creationId xmlns:a16="http://schemas.microsoft.com/office/drawing/2014/main" id="{7FCA7BB0-AB35-43CB-A82D-53A46D30BD61}"/>
              </a:ext>
            </a:extLst>
          </p:cNvPr>
          <p:cNvSpPr/>
          <p:nvPr/>
        </p:nvSpPr>
        <p:spPr>
          <a:xfrm flipV="1">
            <a:off x="5316224" y="4116031"/>
            <a:ext cx="330200" cy="339984"/>
          </a:xfrm>
          <a:prstGeom prst="downArrow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DCEBD840-0A07-4C6D-A6EC-63266995F2B0}"/>
              </a:ext>
            </a:extLst>
          </p:cNvPr>
          <p:cNvCxnSpPr>
            <a:cxnSpLocks/>
          </p:cNvCxnSpPr>
          <p:nvPr/>
        </p:nvCxnSpPr>
        <p:spPr>
          <a:xfrm>
            <a:off x="9111508" y="3049157"/>
            <a:ext cx="0" cy="1508864"/>
          </a:xfrm>
          <a:prstGeom prst="line">
            <a:avLst/>
          </a:prstGeom>
          <a:ln w="15240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feil: nach unten 29">
            <a:extLst>
              <a:ext uri="{FF2B5EF4-FFF2-40B4-BE49-F238E27FC236}">
                <a16:creationId xmlns:a16="http://schemas.microsoft.com/office/drawing/2014/main" id="{DDA9694F-2534-4315-ABC9-774E712F37BE}"/>
              </a:ext>
            </a:extLst>
          </p:cNvPr>
          <p:cNvSpPr/>
          <p:nvPr/>
        </p:nvSpPr>
        <p:spPr>
          <a:xfrm flipV="1">
            <a:off x="1676988" y="4127920"/>
            <a:ext cx="330200" cy="339984"/>
          </a:xfrm>
          <a:prstGeom prst="downArrow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Pfeil: nach unten 30">
            <a:extLst>
              <a:ext uri="{FF2B5EF4-FFF2-40B4-BE49-F238E27FC236}">
                <a16:creationId xmlns:a16="http://schemas.microsoft.com/office/drawing/2014/main" id="{D9CE224D-4867-4C38-B56C-8ECB3EE79C99}"/>
              </a:ext>
            </a:extLst>
          </p:cNvPr>
          <p:cNvSpPr/>
          <p:nvPr/>
        </p:nvSpPr>
        <p:spPr>
          <a:xfrm flipV="1">
            <a:off x="4545799" y="3049157"/>
            <a:ext cx="268462" cy="596962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9530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D4DEF6-1DBA-45FA-8EF5-10CC85244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b="1" dirty="0">
                <a:latin typeface="+mn-lt"/>
              </a:rPr>
              <a:t>Griots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D3C7BAB0-B675-4DA7-A764-74A86E1EDB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8206122"/>
              </p:ext>
            </p:extLst>
          </p:nvPr>
        </p:nvGraphicFramePr>
        <p:xfrm>
          <a:off x="838200" y="1825625"/>
          <a:ext cx="10515600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512975906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60540683"/>
                    </a:ext>
                  </a:extLst>
                </a:gridCol>
              </a:tblGrid>
              <a:tr h="4217988">
                <a:tc>
                  <a:txBody>
                    <a:bodyPr/>
                    <a:lstStyle/>
                    <a:p>
                      <a:pPr>
                        <a:buFont typeface="Wingdings" panose="05000000000000000000" pitchFamily="2" charset="2"/>
                        <a:buChar char="§"/>
                      </a:pPr>
                      <a:r>
                        <a:rPr lang="de-DE" sz="2400" dirty="0"/>
                        <a:t>Journalist – </a:t>
                      </a:r>
                      <a:r>
                        <a:rPr lang="de-DE" sz="2400" dirty="0" err="1"/>
                        <a:t>news</a:t>
                      </a:r>
                      <a:endParaRPr lang="de-DE" sz="2400" dirty="0"/>
                    </a:p>
                    <a:p>
                      <a:pPr>
                        <a:buFont typeface="Wingdings" panose="05000000000000000000" pitchFamily="2" charset="2"/>
                        <a:buChar char="§"/>
                      </a:pPr>
                      <a:r>
                        <a:rPr lang="de-DE" sz="2400" dirty="0"/>
                        <a:t>Mediator</a:t>
                      </a:r>
                    </a:p>
                    <a:p>
                      <a:pPr>
                        <a:buFont typeface="Wingdings" panose="05000000000000000000" pitchFamily="2" charset="2"/>
                        <a:buChar char="§"/>
                      </a:pPr>
                      <a:endParaRPr lang="de-DE" dirty="0"/>
                    </a:p>
                    <a:p>
                      <a:pPr>
                        <a:buFont typeface="Wingdings" panose="05000000000000000000" pitchFamily="2" charset="2"/>
                        <a:buChar char="§"/>
                      </a:pPr>
                      <a:endParaRPr lang="de-DE" dirty="0"/>
                    </a:p>
                    <a:p>
                      <a:pPr>
                        <a:buFont typeface="Wingdings" panose="05000000000000000000" pitchFamily="2" charset="2"/>
                        <a:buChar char="§"/>
                      </a:pPr>
                      <a:endParaRPr lang="de-DE" dirty="0"/>
                    </a:p>
                    <a:p>
                      <a:pPr>
                        <a:buFont typeface="Wingdings" panose="05000000000000000000" pitchFamily="2" charset="2"/>
                        <a:buChar char="§"/>
                      </a:pPr>
                      <a:endParaRPr lang="de-DE" dirty="0"/>
                    </a:p>
                    <a:p>
                      <a:pPr>
                        <a:buFont typeface="Wingdings" panose="05000000000000000000" pitchFamily="2" charset="2"/>
                        <a:buChar char="§"/>
                      </a:pPr>
                      <a:endParaRPr lang="de-DE" dirty="0"/>
                    </a:p>
                    <a:p>
                      <a:pPr>
                        <a:buFont typeface="Wingdings" panose="05000000000000000000" pitchFamily="2" charset="2"/>
                        <a:buChar char="§"/>
                      </a:pPr>
                      <a:endParaRPr lang="de-DE" dirty="0"/>
                    </a:p>
                    <a:p>
                      <a:pPr>
                        <a:buFont typeface="Wingdings" panose="05000000000000000000" pitchFamily="2" charset="2"/>
                        <a:buChar char="§"/>
                      </a:pPr>
                      <a:endParaRPr lang="de-DE" dirty="0"/>
                    </a:p>
                    <a:p>
                      <a:pPr>
                        <a:buFont typeface="Wingdings" panose="05000000000000000000" pitchFamily="2" charset="2"/>
                        <a:buChar char="§"/>
                      </a:pPr>
                      <a:endParaRPr lang="de-DE" dirty="0"/>
                    </a:p>
                    <a:p>
                      <a:pPr>
                        <a:buFont typeface="Wingdings" panose="05000000000000000000" pitchFamily="2" charset="2"/>
                        <a:buChar char="§"/>
                      </a:pPr>
                      <a:endParaRPr lang="de-DE" dirty="0"/>
                    </a:p>
                    <a:p>
                      <a:pPr>
                        <a:buFont typeface="Wingdings" panose="05000000000000000000" pitchFamily="2" charset="2"/>
                        <a:buChar char="§"/>
                      </a:pPr>
                      <a:endParaRPr lang="de-DE" sz="1200" dirty="0"/>
                    </a:p>
                    <a:p>
                      <a:pPr>
                        <a:buFont typeface="Wingdings" panose="05000000000000000000" pitchFamily="2" charset="2"/>
                        <a:buNone/>
                      </a:pPr>
                      <a:r>
                        <a:rPr lang="de-DE" sz="1200" dirty="0">
                          <a:hlinkClick r:id="rId2"/>
                        </a:rPr>
                        <a:t>https://www.alamy.de/fotos-bilder/griots.html</a:t>
                      </a:r>
                      <a:endParaRPr lang="de-DE" sz="1200" dirty="0"/>
                    </a:p>
                    <a:p>
                      <a:pPr>
                        <a:buFont typeface="Wingdings" panose="05000000000000000000" pitchFamily="2" charset="2"/>
                        <a:buNone/>
                      </a:pPr>
                      <a:r>
                        <a:rPr lang="de-DE" sz="1200" dirty="0">
                          <a:hlinkClick r:id="rId3"/>
                        </a:rPr>
                        <a:t>https://www.google.de/search?q=traditioneller+griot+westafrika+foto&amp;tbm=isch&amp;source=iu&amp;ictx=1&amp;fir=eKICAUjXeKhL3M%253A%252ChzQaoBtlX07YvM%252C_&amp;vet=1&amp;usg=AI4_-kTRvGT939k3OUl914AFiwU2iQtP6Q&amp;sa=X&amp;ved=2ahUKEwj3gPGA3JPiAhXRJVAKHW4XC6kQ9QEwA3oECAkQCg#imgrc=eKICAUjXeKhL3M:</a:t>
                      </a:r>
                      <a:endParaRPr lang="de-DE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36704601"/>
                  </a:ext>
                </a:extLst>
              </a:tr>
            </a:tbl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75CDBDBA-5F15-48B9-82A5-F2E0CF6AE1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6582" y="197154"/>
            <a:ext cx="4183394" cy="666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5903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A6D7C5-C446-444D-AC13-433EE6CC3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477"/>
          </a:xfrm>
        </p:spPr>
        <p:txBody>
          <a:bodyPr>
            <a:normAutofit/>
          </a:bodyPr>
          <a:lstStyle/>
          <a:p>
            <a:r>
              <a:rPr lang="de-DE" sz="3200" b="1" dirty="0">
                <a:solidFill>
                  <a:srgbClr val="C00000"/>
                </a:solidFill>
                <a:latin typeface="+mn-lt"/>
              </a:rPr>
              <a:t>5. </a:t>
            </a:r>
            <a:r>
              <a:rPr lang="de-DE" sz="3200" b="1" dirty="0" err="1">
                <a:solidFill>
                  <a:srgbClr val="C00000"/>
                </a:solidFill>
                <a:latin typeface="+mn-lt"/>
              </a:rPr>
              <a:t>Momentous</a:t>
            </a:r>
            <a:r>
              <a:rPr lang="de-DE" sz="32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de-DE" sz="3200" b="1" dirty="0" err="1">
                <a:solidFill>
                  <a:srgbClr val="C00000"/>
                </a:solidFill>
                <a:latin typeface="+mn-lt"/>
              </a:rPr>
              <a:t>blindness</a:t>
            </a:r>
            <a:r>
              <a:rPr lang="de-DE" sz="3200" b="1" dirty="0">
                <a:solidFill>
                  <a:srgbClr val="C00000"/>
                </a:solidFill>
                <a:latin typeface="+mn-lt"/>
              </a:rPr>
              <a:t> – </a:t>
            </a:r>
            <a:r>
              <a:rPr lang="de-DE" sz="3200" b="1" dirty="0" err="1">
                <a:solidFill>
                  <a:srgbClr val="C00000"/>
                </a:solidFill>
                <a:latin typeface="+mn-lt"/>
              </a:rPr>
              <a:t>desastruous</a:t>
            </a:r>
            <a:r>
              <a:rPr lang="de-DE" sz="32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de-DE" sz="3200" b="1" dirty="0" err="1">
                <a:solidFill>
                  <a:srgbClr val="C00000"/>
                </a:solidFill>
                <a:latin typeface="+mn-lt"/>
              </a:rPr>
              <a:t>impact</a:t>
            </a:r>
            <a:endParaRPr lang="de-DE" sz="3200" b="1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F01033B7-91D5-4BC0-AF65-C83EF00E1A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440494"/>
              </p:ext>
            </p:extLst>
          </p:nvPr>
        </p:nvGraphicFramePr>
        <p:xfrm>
          <a:off x="676236" y="914400"/>
          <a:ext cx="10839527" cy="548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38914">
                  <a:extLst>
                    <a:ext uri="{9D8B030D-6E8A-4147-A177-3AD203B41FA5}">
                      <a16:colId xmlns:a16="http://schemas.microsoft.com/office/drawing/2014/main" val="645066865"/>
                    </a:ext>
                  </a:extLst>
                </a:gridCol>
                <a:gridCol w="1685925">
                  <a:extLst>
                    <a:ext uri="{9D8B030D-6E8A-4147-A177-3AD203B41FA5}">
                      <a16:colId xmlns:a16="http://schemas.microsoft.com/office/drawing/2014/main" val="1722429903"/>
                    </a:ext>
                  </a:extLst>
                </a:gridCol>
                <a:gridCol w="2914688">
                  <a:extLst>
                    <a:ext uri="{9D8B030D-6E8A-4147-A177-3AD203B41FA5}">
                      <a16:colId xmlns:a16="http://schemas.microsoft.com/office/drawing/2014/main" val="34799214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de-DE" sz="2400" dirty="0" err="1"/>
                        <a:t>Example</a:t>
                      </a:r>
                      <a:r>
                        <a:rPr lang="de-DE" sz="2400" dirty="0"/>
                        <a:t> French </a:t>
                      </a:r>
                      <a:r>
                        <a:rPr lang="de-DE" sz="2400" dirty="0" err="1"/>
                        <a:t>colonizers</a:t>
                      </a:r>
                      <a:r>
                        <a:rPr lang="de-DE" sz="2400" dirty="0"/>
                        <a:t> – </a:t>
                      </a:r>
                      <a:r>
                        <a:rPr lang="de-DE" sz="2400" dirty="0" err="1"/>
                        <a:t>land</a:t>
                      </a:r>
                      <a:r>
                        <a:rPr lang="de-DE" sz="2400" dirty="0"/>
                        <a:t> </a:t>
                      </a:r>
                      <a:r>
                        <a:rPr lang="de-DE" sz="2400" dirty="0" err="1"/>
                        <a:t>registration</a:t>
                      </a:r>
                      <a:endParaRPr lang="de-DE" sz="2400" dirty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de-DE" sz="2400" dirty="0"/>
                        <a:t>„</a:t>
                      </a:r>
                      <a:r>
                        <a:rPr lang="de-DE" sz="2400" dirty="0" err="1"/>
                        <a:t>Tragedy</a:t>
                      </a:r>
                      <a:r>
                        <a:rPr lang="de-DE" sz="2400" dirty="0"/>
                        <a:t> </a:t>
                      </a:r>
                      <a:r>
                        <a:rPr lang="de-DE" sz="2400" dirty="0" err="1"/>
                        <a:t>of</a:t>
                      </a:r>
                      <a:r>
                        <a:rPr lang="de-DE" sz="2400" dirty="0"/>
                        <a:t> </a:t>
                      </a:r>
                      <a:r>
                        <a:rPr lang="de-DE" sz="2400" dirty="0" err="1"/>
                        <a:t>the</a:t>
                      </a:r>
                      <a:r>
                        <a:rPr lang="de-DE" sz="2400" dirty="0"/>
                        <a:t> </a:t>
                      </a:r>
                      <a:r>
                        <a:rPr lang="de-DE" sz="2400" dirty="0" err="1"/>
                        <a:t>commons</a:t>
                      </a:r>
                      <a:r>
                        <a:rPr lang="de-DE" sz="2400" dirty="0"/>
                        <a:t>“ (Hardin)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de-DE" sz="2400" dirty="0" err="1"/>
                        <a:t>Example</a:t>
                      </a:r>
                      <a:r>
                        <a:rPr lang="de-DE" sz="2400" dirty="0"/>
                        <a:t> </a:t>
                      </a:r>
                      <a:r>
                        <a:rPr lang="de-DE" sz="2400" dirty="0" err="1"/>
                        <a:t>land</a:t>
                      </a:r>
                      <a:r>
                        <a:rPr lang="de-DE" sz="2400" dirty="0"/>
                        <a:t> </a:t>
                      </a:r>
                      <a:r>
                        <a:rPr lang="de-DE" sz="2400" dirty="0" err="1"/>
                        <a:t>consolidation</a:t>
                      </a:r>
                      <a:r>
                        <a:rPr lang="de-DE" sz="2400" dirty="0"/>
                        <a:t> in </a:t>
                      </a:r>
                      <a:r>
                        <a:rPr lang="de-DE" sz="2400" dirty="0" err="1"/>
                        <a:t>oasis</a:t>
                      </a:r>
                      <a:r>
                        <a:rPr lang="de-DE" sz="2400" dirty="0"/>
                        <a:t> (GTZ)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de-DE" sz="2400" dirty="0"/>
                        <a:t>Land </a:t>
                      </a:r>
                      <a:r>
                        <a:rPr lang="de-DE" sz="2400" dirty="0" err="1"/>
                        <a:t>for</a:t>
                      </a:r>
                      <a:r>
                        <a:rPr lang="de-DE" sz="2400" dirty="0"/>
                        <a:t> </a:t>
                      </a:r>
                      <a:r>
                        <a:rPr lang="de-DE" sz="2400" dirty="0" err="1"/>
                        <a:t>sale</a:t>
                      </a:r>
                      <a:endParaRPr lang="de-DE" sz="2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de-DE" sz="2400" dirty="0" err="1"/>
                        <a:t>Introduction</a:t>
                      </a:r>
                      <a:r>
                        <a:rPr lang="de-DE" sz="2400" dirty="0"/>
                        <a:t> </a:t>
                      </a:r>
                      <a:r>
                        <a:rPr lang="de-DE" sz="2400" dirty="0" err="1"/>
                        <a:t>of</a:t>
                      </a:r>
                      <a:r>
                        <a:rPr lang="de-DE" sz="2400" dirty="0"/>
                        <a:t> </a:t>
                      </a:r>
                      <a:r>
                        <a:rPr lang="de-DE" sz="2400" dirty="0" err="1"/>
                        <a:t>tax</a:t>
                      </a:r>
                      <a:r>
                        <a:rPr lang="de-DE" sz="2400" dirty="0"/>
                        <a:t> - </a:t>
                      </a:r>
                      <a:r>
                        <a:rPr lang="de-DE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Introduction</a:t>
                      </a:r>
                      <a:r>
                        <a:rPr lang="de-DE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de-DE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goats</a:t>
                      </a:r>
                      <a:endParaRPr lang="de-DE" sz="24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de-DE" sz="2400" dirty="0" err="1"/>
                        <a:t>Forced</a:t>
                      </a:r>
                      <a:r>
                        <a:rPr lang="de-DE" sz="2400" dirty="0"/>
                        <a:t> </a:t>
                      </a:r>
                      <a:r>
                        <a:rPr lang="de-DE" sz="2400" dirty="0" err="1"/>
                        <a:t>migration</a:t>
                      </a:r>
                      <a:r>
                        <a:rPr lang="de-DE" sz="2400" dirty="0"/>
                        <a:t> </a:t>
                      </a:r>
                      <a:r>
                        <a:rPr lang="de-DE" sz="2400" dirty="0" err="1"/>
                        <a:t>to</a:t>
                      </a:r>
                      <a:r>
                        <a:rPr lang="de-DE" sz="2400" dirty="0"/>
                        <a:t> </a:t>
                      </a:r>
                      <a:r>
                        <a:rPr lang="de-DE" sz="2400" dirty="0" err="1"/>
                        <a:t>plantations</a:t>
                      </a:r>
                      <a:endParaRPr lang="de-DE" sz="2400" dirty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de-DE" sz="2400" dirty="0" err="1"/>
                        <a:t>Forced</a:t>
                      </a:r>
                      <a:r>
                        <a:rPr lang="de-DE" sz="2400" dirty="0"/>
                        <a:t> </a:t>
                      </a:r>
                      <a:r>
                        <a:rPr lang="de-DE" sz="2400" dirty="0" err="1"/>
                        <a:t>move</a:t>
                      </a:r>
                      <a:r>
                        <a:rPr lang="de-DE" sz="2400" dirty="0"/>
                        <a:t> </a:t>
                      </a:r>
                      <a:r>
                        <a:rPr lang="de-DE" sz="2400" dirty="0" err="1"/>
                        <a:t>to</a:t>
                      </a:r>
                      <a:r>
                        <a:rPr lang="de-DE" sz="2400" dirty="0"/>
                        <a:t> French </a:t>
                      </a:r>
                      <a:r>
                        <a:rPr lang="de-DE" sz="2400" dirty="0" err="1"/>
                        <a:t>military</a:t>
                      </a:r>
                      <a:endParaRPr lang="de-DE" sz="2400" dirty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de-DE" sz="2400" dirty="0" err="1"/>
                        <a:t>Destroying</a:t>
                      </a:r>
                      <a:r>
                        <a:rPr lang="de-DE" sz="2400" dirty="0"/>
                        <a:t> </a:t>
                      </a:r>
                      <a:r>
                        <a:rPr lang="de-DE" sz="2400" dirty="0" err="1"/>
                        <a:t>holy</a:t>
                      </a:r>
                      <a:r>
                        <a:rPr lang="de-DE" sz="2400" dirty="0"/>
                        <a:t> </a:t>
                      </a:r>
                      <a:r>
                        <a:rPr lang="de-DE" sz="2400" dirty="0" err="1"/>
                        <a:t>forests</a:t>
                      </a:r>
                      <a:endParaRPr lang="de-DE" sz="2400" dirty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de-DE" sz="2400" dirty="0" err="1"/>
                        <a:t>Forced</a:t>
                      </a:r>
                      <a:r>
                        <a:rPr lang="de-DE" sz="2400" dirty="0"/>
                        <a:t> </a:t>
                      </a:r>
                      <a:r>
                        <a:rPr lang="de-DE" sz="2400" dirty="0" err="1"/>
                        <a:t>cotton</a:t>
                      </a:r>
                      <a:r>
                        <a:rPr lang="de-DE" sz="2400" dirty="0"/>
                        <a:t> </a:t>
                      </a:r>
                      <a:r>
                        <a:rPr lang="de-DE" sz="2400" dirty="0" err="1"/>
                        <a:t>production</a:t>
                      </a:r>
                      <a:endParaRPr lang="de-DE" sz="2400" dirty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de-DE" sz="2400" dirty="0"/>
                        <a:t>Power </a:t>
                      </a:r>
                      <a:r>
                        <a:rPr lang="de-DE" sz="2400" dirty="0" err="1"/>
                        <a:t>to</a:t>
                      </a:r>
                      <a:r>
                        <a:rPr lang="de-DE" sz="2400" dirty="0"/>
                        <a:t> </a:t>
                      </a:r>
                      <a:r>
                        <a:rPr lang="de-DE" sz="2400" dirty="0" err="1"/>
                        <a:t>village</a:t>
                      </a:r>
                      <a:r>
                        <a:rPr lang="de-DE" sz="2400" dirty="0"/>
                        <a:t> </a:t>
                      </a:r>
                      <a:r>
                        <a:rPr lang="de-DE" sz="2400" dirty="0" err="1"/>
                        <a:t>heads</a:t>
                      </a:r>
                      <a:r>
                        <a:rPr lang="de-DE" sz="2400" dirty="0"/>
                        <a:t> – </a:t>
                      </a:r>
                      <a:r>
                        <a:rPr lang="de-DE" sz="2400" dirty="0" err="1"/>
                        <a:t>weakening</a:t>
                      </a:r>
                      <a:r>
                        <a:rPr lang="de-DE" sz="2400" dirty="0"/>
                        <a:t> power </a:t>
                      </a:r>
                      <a:r>
                        <a:rPr lang="de-DE" sz="2400" dirty="0" err="1"/>
                        <a:t>control</a:t>
                      </a:r>
                      <a:r>
                        <a:rPr lang="de-DE" sz="2400" dirty="0"/>
                        <a:t> </a:t>
                      </a:r>
                      <a:r>
                        <a:rPr lang="de-DE" sz="2400" dirty="0" err="1"/>
                        <a:t>institutions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400" b="1" dirty="0">
                        <a:solidFill>
                          <a:srgbClr val="C00000"/>
                        </a:solidFill>
                      </a:endParaRPr>
                    </a:p>
                    <a:p>
                      <a:endParaRPr lang="de-DE" sz="2400" b="1" dirty="0">
                        <a:solidFill>
                          <a:srgbClr val="C00000"/>
                        </a:solidFill>
                      </a:endParaRPr>
                    </a:p>
                    <a:p>
                      <a:endParaRPr lang="de-DE" sz="2400" b="1" dirty="0">
                        <a:solidFill>
                          <a:srgbClr val="C00000"/>
                        </a:solidFill>
                      </a:endParaRPr>
                    </a:p>
                    <a:p>
                      <a:endParaRPr lang="de-DE" sz="2400" b="1" dirty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de-DE" sz="2400" b="1" i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Changing</a:t>
                      </a:r>
                      <a:r>
                        <a:rPr lang="de-DE" sz="2400" b="1" i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social </a:t>
                      </a:r>
                      <a:r>
                        <a:rPr lang="de-DE" sz="2400" b="1" i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structures</a:t>
                      </a:r>
                      <a:endParaRPr lang="de-DE" sz="2400" b="1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endParaRPr lang="de-DE" sz="2400" b="1" dirty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de-DE" sz="2400" b="1" dirty="0">
                          <a:solidFill>
                            <a:srgbClr val="C00000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1" dirty="0" err="1">
                          <a:solidFill>
                            <a:srgbClr val="C00000"/>
                          </a:solidFill>
                        </a:rPr>
                        <a:t>Desertification</a:t>
                      </a:r>
                      <a:endParaRPr lang="de-DE" sz="2400" b="1" dirty="0">
                        <a:solidFill>
                          <a:srgbClr val="C00000"/>
                        </a:solidFill>
                      </a:endParaRPr>
                    </a:p>
                    <a:p>
                      <a:endParaRPr lang="de-DE" sz="2400" b="1" dirty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de-DE" sz="2400" b="1" dirty="0">
                          <a:solidFill>
                            <a:srgbClr val="C00000"/>
                          </a:solidFill>
                        </a:rPr>
                        <a:t>Erosion</a:t>
                      </a:r>
                    </a:p>
                    <a:p>
                      <a:endParaRPr lang="de-DE" sz="2400" b="1" dirty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de-DE" sz="2400" b="1" dirty="0">
                          <a:solidFill>
                            <a:srgbClr val="C00000"/>
                          </a:solidFill>
                        </a:rPr>
                        <a:t>Hunger</a:t>
                      </a:r>
                    </a:p>
                    <a:p>
                      <a:endParaRPr lang="de-DE" sz="2400" b="1" dirty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de-DE" sz="2400" b="1" dirty="0" err="1">
                          <a:solidFill>
                            <a:srgbClr val="C00000"/>
                          </a:solidFill>
                        </a:rPr>
                        <a:t>Poverty</a:t>
                      </a:r>
                      <a:endParaRPr lang="de-DE" sz="2400" b="1" dirty="0">
                        <a:solidFill>
                          <a:srgbClr val="C00000"/>
                        </a:solidFill>
                      </a:endParaRPr>
                    </a:p>
                    <a:p>
                      <a:endParaRPr lang="de-DE" sz="2400" b="1" dirty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de-DE" sz="2400" b="1" dirty="0">
                          <a:solidFill>
                            <a:srgbClr val="C00000"/>
                          </a:solidFill>
                        </a:rPr>
                        <a:t>Forest </a:t>
                      </a:r>
                      <a:r>
                        <a:rPr lang="de-DE" sz="2400" b="1" dirty="0" err="1">
                          <a:solidFill>
                            <a:srgbClr val="C00000"/>
                          </a:solidFill>
                        </a:rPr>
                        <a:t>destruction</a:t>
                      </a:r>
                      <a:endParaRPr lang="de-DE" sz="2400" b="1" dirty="0">
                        <a:solidFill>
                          <a:srgbClr val="C00000"/>
                        </a:solidFill>
                      </a:endParaRPr>
                    </a:p>
                    <a:p>
                      <a:endParaRPr lang="de-DE" sz="2400" b="1" dirty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de-DE" sz="2400" b="1" dirty="0" err="1">
                          <a:solidFill>
                            <a:srgbClr val="C00000"/>
                          </a:solidFill>
                        </a:rPr>
                        <a:t>Corruption</a:t>
                      </a:r>
                      <a:endParaRPr lang="de-DE" sz="2400" b="1" dirty="0">
                        <a:solidFill>
                          <a:srgbClr val="C00000"/>
                        </a:solidFill>
                      </a:endParaRPr>
                    </a:p>
                    <a:p>
                      <a:endParaRPr lang="de-DE" sz="2400" b="1" dirty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de-DE" sz="2400" b="1" dirty="0" err="1">
                          <a:solidFill>
                            <a:srgbClr val="C00000"/>
                          </a:solidFill>
                        </a:rPr>
                        <a:t>Inequality</a:t>
                      </a:r>
                      <a:endParaRPr lang="de-DE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7109608"/>
                  </a:ext>
                </a:extLst>
              </a:tr>
            </a:tbl>
          </a:graphicData>
        </a:graphic>
      </p:graphicFrame>
      <p:sp>
        <p:nvSpPr>
          <p:cNvPr id="7" name="Geschweifte Klammer rechts 6">
            <a:extLst>
              <a:ext uri="{FF2B5EF4-FFF2-40B4-BE49-F238E27FC236}">
                <a16:creationId xmlns:a16="http://schemas.microsoft.com/office/drawing/2014/main" id="{E991F42D-35CB-44AE-81BB-0CA154B2BA86}"/>
              </a:ext>
            </a:extLst>
          </p:cNvPr>
          <p:cNvSpPr/>
          <p:nvPr/>
        </p:nvSpPr>
        <p:spPr>
          <a:xfrm>
            <a:off x="5434415" y="980501"/>
            <a:ext cx="2527856" cy="5277080"/>
          </a:xfrm>
          <a:prstGeom prst="rightBrace">
            <a:avLst>
              <a:gd name="adj1" fmla="val 8333"/>
              <a:gd name="adj2" fmla="val 49718"/>
            </a:avLst>
          </a:prstGeom>
          <a:noFill/>
          <a:ln w="165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546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E06290-951A-4C99-B4F8-F2678F335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>
                <a:solidFill>
                  <a:srgbClr val="C00000"/>
                </a:solidFill>
                <a:latin typeface="+mn-lt"/>
              </a:rPr>
              <a:t>Contents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9190DFB-928F-4A5D-8930-A652AA081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err="1"/>
              <a:t>Overview</a:t>
            </a:r>
            <a:r>
              <a:rPr lang="de-DE" dirty="0"/>
              <a:t> West </a:t>
            </a:r>
            <a:r>
              <a:rPr lang="de-DE" dirty="0" err="1"/>
              <a:t>Africa</a:t>
            </a:r>
            <a:endParaRPr lang="de-DE" dirty="0"/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Character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customary</a:t>
            </a:r>
            <a:r>
              <a:rPr lang="de-DE" dirty="0"/>
              <a:t> </a:t>
            </a:r>
            <a:r>
              <a:rPr lang="de-DE" dirty="0" err="1"/>
              <a:t>land</a:t>
            </a:r>
            <a:r>
              <a:rPr lang="de-DE" dirty="0"/>
              <a:t> and </a:t>
            </a:r>
            <a:r>
              <a:rPr lang="de-DE" dirty="0" err="1"/>
              <a:t>tree</a:t>
            </a:r>
            <a:r>
              <a:rPr lang="de-DE" dirty="0"/>
              <a:t> </a:t>
            </a:r>
            <a:r>
              <a:rPr lang="de-DE" dirty="0" err="1"/>
              <a:t>right</a:t>
            </a:r>
            <a:r>
              <a:rPr lang="de-DE" dirty="0"/>
              <a:t> (</a:t>
            </a:r>
            <a:r>
              <a:rPr lang="de-DE" dirty="0" err="1"/>
              <a:t>tenure</a:t>
            </a:r>
            <a:r>
              <a:rPr lang="de-DE" dirty="0"/>
              <a:t> </a:t>
            </a:r>
            <a:r>
              <a:rPr lang="de-DE" dirty="0" err="1"/>
              <a:t>rights</a:t>
            </a:r>
            <a:r>
              <a:rPr lang="de-DE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Character </a:t>
            </a:r>
            <a:r>
              <a:rPr lang="de-DE" dirty="0" err="1"/>
              <a:t>of</a:t>
            </a:r>
            <a:r>
              <a:rPr lang="de-DE" dirty="0"/>
              <a:t> traditional </a:t>
            </a:r>
            <a:r>
              <a:rPr lang="de-DE" dirty="0" err="1"/>
              <a:t>decision-making</a:t>
            </a:r>
            <a:endParaRPr lang="de-DE" dirty="0"/>
          </a:p>
          <a:p>
            <a:pPr marL="514350" indent="-514350">
              <a:buFont typeface="+mj-lt"/>
              <a:buAutoNum type="arabicPeriod"/>
            </a:pPr>
            <a:r>
              <a:rPr lang="de-DE" dirty="0" err="1"/>
              <a:t>Examples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ethnical</a:t>
            </a:r>
            <a:r>
              <a:rPr lang="de-DE" dirty="0"/>
              <a:t> </a:t>
            </a:r>
            <a:r>
              <a:rPr lang="de-DE" dirty="0" err="1"/>
              <a:t>groups</a:t>
            </a:r>
            <a:r>
              <a:rPr lang="de-DE" dirty="0"/>
              <a:t> and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decision-making</a:t>
            </a:r>
            <a:r>
              <a:rPr lang="de-DE" dirty="0"/>
              <a:t> and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customary</a:t>
            </a:r>
            <a:r>
              <a:rPr lang="de-DE" dirty="0"/>
              <a:t> </a:t>
            </a:r>
            <a:r>
              <a:rPr lang="de-DE" dirty="0" err="1"/>
              <a:t>law</a:t>
            </a:r>
            <a:endParaRPr lang="de-DE" dirty="0"/>
          </a:p>
          <a:p>
            <a:pPr marL="514350" indent="-514350">
              <a:buFont typeface="+mj-lt"/>
              <a:buAutoNum type="arabicPeriod"/>
            </a:pPr>
            <a:r>
              <a:rPr lang="de-DE" dirty="0" err="1"/>
              <a:t>Momentous</a:t>
            </a:r>
            <a:r>
              <a:rPr lang="de-DE" dirty="0"/>
              <a:t> </a:t>
            </a:r>
            <a:r>
              <a:rPr lang="de-DE" dirty="0" err="1"/>
              <a:t>blindness</a:t>
            </a:r>
            <a:r>
              <a:rPr lang="de-DE" dirty="0"/>
              <a:t> – </a:t>
            </a:r>
            <a:r>
              <a:rPr lang="de-DE" dirty="0" err="1"/>
              <a:t>desastruous</a:t>
            </a:r>
            <a:r>
              <a:rPr lang="de-DE" dirty="0"/>
              <a:t> </a:t>
            </a:r>
            <a:r>
              <a:rPr lang="de-DE" dirty="0" err="1"/>
              <a:t>impact</a:t>
            </a: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91336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AE3C88-A51A-4EB3-849E-A72FEA8CA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>
                <a:solidFill>
                  <a:schemeClr val="accent5">
                    <a:lumMod val="50000"/>
                  </a:schemeClr>
                </a:solidFill>
              </a:rPr>
              <a:t>Thanks</a:t>
            </a:r>
            <a:r>
              <a:rPr lang="de-DE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accent5">
                    <a:lumMod val="50000"/>
                  </a:schemeClr>
                </a:solidFill>
              </a:rPr>
              <a:t>for</a:t>
            </a:r>
            <a:r>
              <a:rPr lang="de-DE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accent5">
                    <a:lumMod val="50000"/>
                  </a:schemeClr>
                </a:solidFill>
              </a:rPr>
              <a:t>your</a:t>
            </a:r>
            <a:r>
              <a:rPr lang="de-DE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accent5">
                    <a:lumMod val="50000"/>
                  </a:schemeClr>
                </a:solidFill>
              </a:rPr>
              <a:t>interest</a:t>
            </a:r>
            <a:endParaRPr lang="de-DE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244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EE2A09-622C-481E-9B8F-E334047C8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5545"/>
          </a:xfrm>
        </p:spPr>
        <p:txBody>
          <a:bodyPr>
            <a:normAutofit/>
          </a:bodyPr>
          <a:lstStyle/>
          <a:p>
            <a:r>
              <a:rPr lang="de-DE" sz="3200" b="1" dirty="0">
                <a:solidFill>
                  <a:srgbClr val="C00000"/>
                </a:solidFill>
                <a:latin typeface="+mn-lt"/>
              </a:rPr>
              <a:t>1. </a:t>
            </a:r>
            <a:r>
              <a:rPr lang="de-DE" sz="3200" b="1" dirty="0" err="1">
                <a:solidFill>
                  <a:srgbClr val="C00000"/>
                </a:solidFill>
                <a:latin typeface="+mn-lt"/>
              </a:rPr>
              <a:t>Overview</a:t>
            </a:r>
            <a:r>
              <a:rPr lang="de-DE" sz="3200" b="1" dirty="0">
                <a:solidFill>
                  <a:srgbClr val="C00000"/>
                </a:solidFill>
                <a:latin typeface="+mn-lt"/>
              </a:rPr>
              <a:t> - West </a:t>
            </a:r>
            <a:r>
              <a:rPr lang="de-DE" sz="3200" b="1" dirty="0" err="1">
                <a:solidFill>
                  <a:srgbClr val="C00000"/>
                </a:solidFill>
                <a:latin typeface="+mn-lt"/>
              </a:rPr>
              <a:t>Africa</a:t>
            </a:r>
            <a:endParaRPr lang="de-DE" sz="32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6" name="Picture 2" descr="https://www.courses.psu.edu/test/test100_hkr/AFIM/Jpegs/RG_W.jpg">
            <a:extLst>
              <a:ext uri="{FF2B5EF4-FFF2-40B4-BE49-F238E27FC236}">
                <a16:creationId xmlns:a16="http://schemas.microsoft.com/office/drawing/2014/main" id="{30B7F9EC-388C-45A4-98B6-E5431275DC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74448"/>
            <a:ext cx="8007037" cy="533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456CB905-F131-4F63-B6AF-30C94D802C3E}"/>
              </a:ext>
            </a:extLst>
          </p:cNvPr>
          <p:cNvSpPr/>
          <p:nvPr/>
        </p:nvSpPr>
        <p:spPr>
          <a:xfrm>
            <a:off x="838200" y="6308209"/>
            <a:ext cx="93202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hlinkClick r:id="rId3"/>
              </a:rPr>
              <a:t>https://www.courses.psu.edu/test/test100_hkr/AFIM/Main_HTML/RG_W.html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0119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54D2DF-0D89-4B8D-A9A7-FAE0D1C29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b="1" dirty="0" err="1">
                <a:solidFill>
                  <a:srgbClr val="C00000"/>
                </a:solidFill>
                <a:latin typeface="+mn-lt"/>
              </a:rPr>
              <a:t>Overview</a:t>
            </a:r>
            <a:r>
              <a:rPr lang="de-DE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3F558C-1200-456B-B61C-C5E3C863C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1176"/>
            <a:ext cx="10957193" cy="5199961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de-DE" sz="8000" dirty="0" err="1"/>
              <a:t>population</a:t>
            </a:r>
            <a:r>
              <a:rPr lang="de-DE" sz="8000" dirty="0"/>
              <a:t> ca. 367 mio. (2015, UN)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de-DE" sz="8000" dirty="0"/>
              <a:t>Life </a:t>
            </a:r>
            <a:r>
              <a:rPr lang="de-DE" sz="8000" dirty="0" err="1"/>
              <a:t>expectancy</a:t>
            </a:r>
            <a:r>
              <a:rPr lang="de-DE" sz="8000" dirty="0"/>
              <a:t>: M 59, F 62 </a:t>
            </a:r>
            <a:r>
              <a:rPr lang="de-DE" sz="8000" dirty="0" err="1"/>
              <a:t>years</a:t>
            </a:r>
            <a:r>
              <a:rPr lang="de-DE" sz="8000" dirty="0"/>
              <a:t> (2018) **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de-DE" sz="8000" dirty="0"/>
              <a:t>Climate***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endParaRPr lang="de-DE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endParaRPr lang="de-DE" sz="1200" dirty="0">
              <a:hlinkClick r:id="rId2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endParaRPr lang="de-DE" sz="1200" dirty="0">
              <a:hlinkClick r:id="rId2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endParaRPr lang="de-DE" sz="1200" dirty="0">
              <a:hlinkClick r:id="rId2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endParaRPr lang="de-DE" sz="1200" dirty="0">
              <a:hlinkClick r:id="rId2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endParaRPr lang="de-DE" sz="1200" dirty="0">
              <a:hlinkClick r:id="rId2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endParaRPr lang="de-DE" sz="1200" dirty="0">
              <a:hlinkClick r:id="rId2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endParaRPr lang="de-DE" sz="1200" dirty="0">
              <a:hlinkClick r:id="rId2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endParaRPr lang="de-DE" sz="1200" dirty="0">
              <a:hlinkClick r:id="rId2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endParaRPr lang="de-DE" sz="1200" dirty="0">
              <a:hlinkClick r:id="rId2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endParaRPr lang="de-DE" sz="1200" dirty="0">
              <a:hlinkClick r:id="rId2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endParaRPr lang="de-DE" sz="1200" dirty="0">
              <a:hlinkClick r:id="rId2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endParaRPr lang="de-DE" sz="1200" dirty="0">
              <a:hlinkClick r:id="rId2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endParaRPr lang="de-DE" sz="1200" dirty="0">
              <a:hlinkClick r:id="rId2"/>
            </a:endParaRP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endParaRPr lang="de-DE" sz="1200" dirty="0">
              <a:hlinkClick r:id="rId2"/>
            </a:endParaRP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de-DE" sz="4800" dirty="0">
                <a:hlinkClick r:id="rId2"/>
              </a:rPr>
              <a:t>* https://data.worldbank.org/indicator/SE.ADT.LITR.ZS?end=2010&amp;locations=ZG-1W-Z4-8S-Z7-ZJ-CI&amp;start=2010&amp;view</a:t>
            </a:r>
            <a:r>
              <a:rPr lang="de-DE" sz="4800" dirty="0"/>
              <a:t> 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de-DE" sz="4800" dirty="0"/>
              <a:t>** </a:t>
            </a:r>
            <a:r>
              <a:rPr lang="de-DE" sz="4800" dirty="0">
                <a:hlinkClick r:id="rId3"/>
              </a:rPr>
              <a:t>https://www.statista.com/statistics/274511/life-expectancy-in-africa/</a:t>
            </a:r>
            <a:endParaRPr lang="de-DE" sz="4800" dirty="0"/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de-DE" sz="4800" dirty="0"/>
              <a:t>*** </a:t>
            </a:r>
            <a:r>
              <a:rPr lang="de-DE" sz="4800" dirty="0">
                <a:hlinkClick r:id="rId4"/>
              </a:rPr>
              <a:t>https://www.google.de/search?q=climate+west+africa+map&amp;tbm=isch&amp;source=iu&amp;ictx=1&amp;fir=BQEIEFfkJ0F8tM%253A%252Cj-MURVd6Lk3jkM%252C_&amp;vet=1&amp;usg=AI4_-kTuSPfn49tP5YaaXwdgNSIwkBt2Yw&amp;sa=X&amp;ved=2ahUKEwj1rbSn-o7iAhVFbVAKHcWQA1AQ9QEwC3oECAkQBA&amp;cshid=1557422593241218#imgrc=BQEIEFfkJ0F8tM:</a:t>
            </a:r>
            <a:endParaRPr lang="de-DE" sz="4800" dirty="0"/>
          </a:p>
          <a:p>
            <a:pPr marL="0" indent="0">
              <a:buNone/>
            </a:pPr>
            <a:endParaRPr lang="de-DE" dirty="0"/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214797AF-7347-4D85-B60F-0617FA6E48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160858"/>
              </p:ext>
            </p:extLst>
          </p:nvPr>
        </p:nvGraphicFramePr>
        <p:xfrm>
          <a:off x="6096000" y="365125"/>
          <a:ext cx="5643110" cy="5109700"/>
        </p:xfrm>
        <a:graphic>
          <a:graphicData uri="http://schemas.openxmlformats.org/drawingml/2006/table">
            <a:tbl>
              <a:tblPr/>
              <a:tblGrid>
                <a:gridCol w="1952461">
                  <a:extLst>
                    <a:ext uri="{9D8B030D-6E8A-4147-A177-3AD203B41FA5}">
                      <a16:colId xmlns:a16="http://schemas.microsoft.com/office/drawing/2014/main" val="2290957293"/>
                    </a:ext>
                  </a:extLst>
                </a:gridCol>
                <a:gridCol w="1112704">
                  <a:extLst>
                    <a:ext uri="{9D8B030D-6E8A-4147-A177-3AD203B41FA5}">
                      <a16:colId xmlns:a16="http://schemas.microsoft.com/office/drawing/2014/main" val="1771721761"/>
                    </a:ext>
                  </a:extLst>
                </a:gridCol>
                <a:gridCol w="2577945">
                  <a:extLst>
                    <a:ext uri="{9D8B030D-6E8A-4147-A177-3AD203B41FA5}">
                      <a16:colId xmlns:a16="http://schemas.microsoft.com/office/drawing/2014/main" val="1537987664"/>
                    </a:ext>
                  </a:extLst>
                </a:gridCol>
              </a:tblGrid>
              <a:tr h="786106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Country*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Literacy</a:t>
                      </a:r>
                      <a:r>
                        <a:rPr lang="de-DE" sz="2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rate in 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331322"/>
                  </a:ext>
                </a:extLst>
              </a:tr>
              <a:tr h="39305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Benin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2680822"/>
                  </a:ext>
                </a:extLst>
              </a:tr>
              <a:tr h="39305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Burkina Faso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3516205"/>
                  </a:ext>
                </a:extLst>
              </a:tr>
              <a:tr h="39305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2862301"/>
                  </a:ext>
                </a:extLst>
              </a:tr>
              <a:tr h="39305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Cote</a:t>
                      </a:r>
                      <a:r>
                        <a:rPr lang="de-D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d'Ivoire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5750092"/>
                  </a:ext>
                </a:extLst>
              </a:tr>
              <a:tr h="39305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Ghana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3676460"/>
                  </a:ext>
                </a:extLst>
              </a:tr>
              <a:tr h="39305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6871395"/>
                  </a:ext>
                </a:extLst>
              </a:tr>
              <a:tr h="39305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Mauritania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9084241"/>
                  </a:ext>
                </a:extLst>
              </a:tr>
              <a:tr h="39305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Niger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0268153"/>
                  </a:ext>
                </a:extLst>
              </a:tr>
              <a:tr h="39305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Nigeria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7275238"/>
                  </a:ext>
                </a:extLst>
              </a:tr>
              <a:tr h="39305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Senegal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0379042"/>
                  </a:ext>
                </a:extLst>
              </a:tr>
              <a:tr h="39305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Togo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3707224"/>
                  </a:ext>
                </a:extLst>
              </a:tr>
            </a:tbl>
          </a:graphicData>
        </a:graphic>
      </p:graphicFrame>
      <p:pic>
        <p:nvPicPr>
          <p:cNvPr id="2050" name="Picture 2" descr="Bildergebnis fÃ¼r climate west africa map">
            <a:extLst>
              <a:ext uri="{FF2B5EF4-FFF2-40B4-BE49-F238E27FC236}">
                <a16:creationId xmlns:a16="http://schemas.microsoft.com/office/drawing/2014/main" id="{ADE36209-9B21-4359-AAEF-CC54E1E96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51" y="2561170"/>
            <a:ext cx="4362680" cy="28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944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99BEDD6-DC04-489F-9E52-B9D91BC97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662" y="318172"/>
            <a:ext cx="8971285" cy="5877248"/>
          </a:xfrm>
          <a:prstGeom prst="rect">
            <a:avLst/>
          </a:prstGeom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441A7966-577D-478D-B5AF-7615C1957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2581"/>
            <a:ext cx="10515600" cy="350971"/>
          </a:xfrm>
        </p:spPr>
        <p:txBody>
          <a:bodyPr>
            <a:noAutofit/>
          </a:bodyPr>
          <a:lstStyle/>
          <a:p>
            <a:r>
              <a:rPr lang="de-DE" sz="2400" dirty="0" err="1">
                <a:latin typeface="+mn-lt"/>
              </a:rPr>
              <a:t>Ethnic</a:t>
            </a:r>
            <a:r>
              <a:rPr lang="de-DE" sz="2400" dirty="0">
                <a:latin typeface="+mn-lt"/>
              </a:rPr>
              <a:t> Groups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A4C0430-1696-4F00-B9E1-5C934AA7FF0F}"/>
              </a:ext>
            </a:extLst>
          </p:cNvPr>
          <p:cNvSpPr/>
          <p:nvPr/>
        </p:nvSpPr>
        <p:spPr>
          <a:xfrm>
            <a:off x="838200" y="6195419"/>
            <a:ext cx="89712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hlinkClick r:id="rId3"/>
              </a:rPr>
              <a:t>https://www.courses.psu.edu/test/test100_hkr/AFIM/Main_HTML/EG_W.html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418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BA16FB2-CF19-4957-AFE8-D0835C48B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0461"/>
          </a:xfrm>
        </p:spPr>
        <p:txBody>
          <a:bodyPr>
            <a:normAutofit/>
          </a:bodyPr>
          <a:lstStyle/>
          <a:p>
            <a:r>
              <a:rPr lang="de-DE" sz="2400" dirty="0">
                <a:latin typeface="+mn-lt"/>
              </a:rPr>
              <a:t>Vegetation</a:t>
            </a:r>
          </a:p>
        </p:txBody>
      </p:sp>
      <p:pic>
        <p:nvPicPr>
          <p:cNvPr id="4098" name="Picture 2" descr="https://www.courses.psu.edu/test/test100_hkr/AFIM/Jpegs/M_NV.jpg">
            <a:extLst>
              <a:ext uri="{FF2B5EF4-FFF2-40B4-BE49-F238E27FC236}">
                <a16:creationId xmlns:a16="http://schemas.microsoft.com/office/drawing/2014/main" id="{B6DFD8F6-D692-45D0-B917-2753E9E80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055" y="365125"/>
            <a:ext cx="7494684" cy="565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A7C615DD-14B7-4016-8F82-A6535D03D461}"/>
              </a:ext>
            </a:extLst>
          </p:cNvPr>
          <p:cNvSpPr/>
          <p:nvPr/>
        </p:nvSpPr>
        <p:spPr>
          <a:xfrm>
            <a:off x="569205" y="6123543"/>
            <a:ext cx="86629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hlinkClick r:id="rId3"/>
              </a:rPr>
              <a:t>https://www.courses.psu.edu/test/test100_hkr/AFIM/Main_HTML/M_NV.html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7346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ildergebnis fÃ¼r sahel West Africa fotos">
            <a:extLst>
              <a:ext uri="{FF2B5EF4-FFF2-40B4-BE49-F238E27FC236}">
                <a16:creationId xmlns:a16="http://schemas.microsoft.com/office/drawing/2014/main" id="{E5106E5B-964C-40FC-9473-B86B27327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75" y="162498"/>
            <a:ext cx="10041875" cy="602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EF388A0A-4335-448E-A6AB-FE5AF40AD256}"/>
              </a:ext>
            </a:extLst>
          </p:cNvPr>
          <p:cNvSpPr/>
          <p:nvPr/>
        </p:nvSpPr>
        <p:spPr>
          <a:xfrm>
            <a:off x="437002" y="6233836"/>
            <a:ext cx="116264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hlinkClick r:id="rId3"/>
              </a:rPr>
              <a:t>https://www.google.de/search?q=sahel+West+Africa+fotos&amp;tbm=isch&amp;source=iu&amp;ictx=1&amp;fir=AJCUBLtvbk5AtM%253A%252C2tqOaJdQNJj2eM%252C_&amp;vet=1&amp;usg=AI4_-kToEN93LzvkotLDv7MdGWR0uzIo1w&amp;sa=X&amp;ved=2ahUKEwid6Z2yxpDiAhVMUlAKHQ2RDBoQ9QEwA3oECAkQCg#imgrc=16lq3Tnk1x1SjM:&amp;vet=1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4177933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ildergebnis fÃ¼r sahel West Africa fotos">
            <a:extLst>
              <a:ext uri="{FF2B5EF4-FFF2-40B4-BE49-F238E27FC236}">
                <a16:creationId xmlns:a16="http://schemas.microsoft.com/office/drawing/2014/main" id="{4DCD05D6-BA15-4990-B150-A789072B5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09" y="-220337"/>
            <a:ext cx="93249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B216EA48-72AF-436B-AF76-F491E50F3E6D}"/>
              </a:ext>
            </a:extLst>
          </p:cNvPr>
          <p:cNvSpPr/>
          <p:nvPr/>
        </p:nvSpPr>
        <p:spPr>
          <a:xfrm>
            <a:off x="9918562" y="480667"/>
            <a:ext cx="201872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hlinkClick r:id="rId3"/>
              </a:rPr>
              <a:t>https://www.google.de/search?q=sahel+West+Africa+fotos&amp;tbm=isch&amp;source=iu&amp;ictx=1&amp;fir=AJCUBLtvbk5AtM%253A%252C2tqOaJdQNJj2eM%252C_&amp;vet=1&amp;usg=AI4_-kToEN93LzvkotLDv7MdGWR0uzIo1w&amp;sa=X&amp;ved=2ahUKEwid6Z2yxpDiAhVMUlAKHQ2RDBoQ9QEwA3oECAkQCg#imgrc=AJCUBLtvbk5AtM:&amp;vet=1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524155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1651</Words>
  <Application>Microsoft Office PowerPoint</Application>
  <PresentationFormat>Breitbild</PresentationFormat>
  <Paragraphs>314</Paragraphs>
  <Slides>30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Wingdings</vt:lpstr>
      <vt:lpstr>Office</vt:lpstr>
      <vt:lpstr>Traditional Decision-making and Rights over Natural Resources in West Africa</vt:lpstr>
      <vt:lpstr>Background</vt:lpstr>
      <vt:lpstr>Contents</vt:lpstr>
      <vt:lpstr>1. Overview - West Africa</vt:lpstr>
      <vt:lpstr>Overview </vt:lpstr>
      <vt:lpstr>Ethnic Groups</vt:lpstr>
      <vt:lpstr>Vegetation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2. Character of customary land and tree law/ rights - tenure rights) </vt:lpstr>
      <vt:lpstr>PowerPoint-Präsentation</vt:lpstr>
      <vt:lpstr>PowerPoint-Präsentation</vt:lpstr>
      <vt:lpstr>Traditional land use – risk minimizing</vt:lpstr>
      <vt:lpstr>3. Character of traditional decision-making</vt:lpstr>
      <vt:lpstr>4. Examples of ethnical groups and their decision-making</vt:lpstr>
      <vt:lpstr>PowerPoint-Präsentation</vt:lpstr>
      <vt:lpstr>PowerPoint-Präsentation</vt:lpstr>
      <vt:lpstr>PowerPoint-Präsentation</vt:lpstr>
      <vt:lpstr>Griots</vt:lpstr>
      <vt:lpstr>5. Momentous blindness – desastruous impact</vt:lpstr>
      <vt:lpstr>Thanks for your interest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Traditional Decision-making and Rights over Natural Resources in West Africa</dc:title>
  <dc:creator>Brigitte Fahrenhorst</dc:creator>
  <cp:lastModifiedBy>Brigitte Fahrenhorst</cp:lastModifiedBy>
  <cp:revision>210</cp:revision>
  <dcterms:created xsi:type="dcterms:W3CDTF">2019-05-09T14:24:01Z</dcterms:created>
  <dcterms:modified xsi:type="dcterms:W3CDTF">2019-05-20T21:02:07Z</dcterms:modified>
</cp:coreProperties>
</file>