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67" r:id="rId6"/>
    <p:sldId id="266" r:id="rId7"/>
    <p:sldId id="269" r:id="rId8"/>
    <p:sldId id="272" r:id="rId9"/>
    <p:sldId id="258" r:id="rId10"/>
    <p:sldId id="277" r:id="rId11"/>
    <p:sldId id="278" r:id="rId12"/>
    <p:sldId id="279" r:id="rId13"/>
    <p:sldId id="280" r:id="rId14"/>
    <p:sldId id="282" r:id="rId15"/>
    <p:sldId id="283" r:id="rId16"/>
    <p:sldId id="284" r:id="rId17"/>
    <p:sldId id="264" r:id="rId18"/>
    <p:sldId id="265" r:id="rId19"/>
    <p:sldId id="262" r:id="rId20"/>
    <p:sldId id="260" r:id="rId21"/>
    <p:sldId id="270" r:id="rId22"/>
    <p:sldId id="274" r:id="rId23"/>
    <p:sldId id="275" r:id="rId24"/>
    <p:sldId id="261" r:id="rId25"/>
    <p:sldId id="281" r:id="rId26"/>
    <p:sldId id="271"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p:restoredTop sz="94689"/>
  </p:normalViewPr>
  <p:slideViewPr>
    <p:cSldViewPr snapToGrid="0" snapToObjects="1">
      <p:cViewPr>
        <p:scale>
          <a:sx n="64" d="100"/>
          <a:sy n="64" d="100"/>
        </p:scale>
        <p:origin x="-102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D2E17-C3E7-4786-9045-082BE441DBA0}" type="datetimeFigureOut">
              <a:rPr lang="en-GB" smtClean="0"/>
              <a:t>19/06/2018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A5AE8-C6FA-4A4A-8D3E-7027C6CC1349}" type="slidenum">
              <a:rPr lang="en-GB" smtClean="0"/>
              <a:t>‹#›</a:t>
            </a:fld>
            <a:endParaRPr lang="en-GB"/>
          </a:p>
        </p:txBody>
      </p:sp>
    </p:spTree>
    <p:extLst>
      <p:ext uri="{BB962C8B-B14F-4D97-AF65-F5344CB8AC3E}">
        <p14:creationId xmlns:p14="http://schemas.microsoft.com/office/powerpoint/2010/main" val="411806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overview of member initiatives in the ILC network</a:t>
            </a:r>
            <a:endParaRPr/>
          </a:p>
        </p:txBody>
      </p:sp>
      <p:sp>
        <p:nvSpPr>
          <p:cNvPr id="146" name="Shape 14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i="1"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Stress ILC’s focus on diverse members learning from each other</a:t>
            </a:r>
            <a:endParaRPr/>
          </a:p>
        </p:txBody>
      </p:sp>
      <p:sp>
        <p:nvSpPr>
          <p:cNvPr id="152" name="Shape 15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Land Rights Now is an international campaign to secure indigenous and community land rights. We mobilize and engage the public nationally and globally to exercise pressure on governments and raise awareness that secure collective land rights are at the heart of building a just and equitable world and are key to protect the planet and achieve sustainable development.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2017, the Land Rights Now campaign drew widespread attention to the urgency of securing community land rights (such as the global Earth Day mobilisation in April 2017, supporting 46 events across 29 countries) and provided targeted support to national campaigns (Peru, Liberia, Brazil, Nepal, Cameroon, South Africa). To date, more than 800 organisations (and thousands of individuals) have joined the Land Rights Now campaign, including more than 80 ILC members.</a:t>
            </a: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stretch>
            <a:fillRect/>
          </a:stretch>
        </p:blipFill>
        <p:spPr>
          <a:xfrm>
            <a:off x="921330" y="841664"/>
            <a:ext cx="1760288" cy="927175"/>
          </a:xfrm>
          <a:prstGeom prst="rect">
            <a:avLst/>
          </a:prstGeom>
        </p:spPr>
      </p:pic>
      <p:sp>
        <p:nvSpPr>
          <p:cNvPr id="12" name="Text Placeholder 11"/>
          <p:cNvSpPr>
            <a:spLocks noGrp="1"/>
          </p:cNvSpPr>
          <p:nvPr>
            <p:ph type="body" sz="quarter" idx="10" hasCustomPrompt="1"/>
          </p:nvPr>
        </p:nvSpPr>
        <p:spPr>
          <a:xfrm>
            <a:off x="0" y="0"/>
            <a:ext cx="12192000" cy="6858000"/>
          </a:xfrm>
          <a:prstGeom prst="rect">
            <a:avLst/>
          </a:prstGeom>
        </p:spPr>
        <p:txBody>
          <a:bodyPr lIns="900000" tIns="2160000" rIns="90000"/>
          <a:lstStyle>
            <a:lvl1pPr>
              <a:defRPr sz="10000" baseline="0">
                <a:solidFill>
                  <a:schemeClr val="accent2"/>
                </a:solidFill>
              </a:defRPr>
            </a:lvl1pPr>
          </a:lstStyle>
          <a:p>
            <a:pPr lvl="0"/>
            <a:r>
              <a:rPr lang="it-IT" dirty="0" smtClean="0"/>
              <a:t>TITLE</a:t>
            </a:r>
            <a:endParaRPr lang="en-GB" dirty="0"/>
          </a:p>
        </p:txBody>
      </p:sp>
    </p:spTree>
    <p:extLst>
      <p:ext uri="{BB962C8B-B14F-4D97-AF65-F5344CB8AC3E}">
        <p14:creationId xmlns:p14="http://schemas.microsoft.com/office/powerpoint/2010/main" val="194147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glin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0" y="0"/>
            <a:ext cx="12192000" cy="6858000"/>
          </a:xfrm>
          <a:prstGeom prst="rect">
            <a:avLst/>
          </a:prstGeom>
        </p:spPr>
        <p:txBody>
          <a:bodyPr vert="horz" wrap="square" lIns="91440" tIns="45720" rIns="91440" bIns="45720" rtlCol="0" anchor="ctr" anchorCtr="0">
            <a:noAutofit/>
          </a:bodyPr>
          <a:lstStyle>
            <a:lvl1pPr algn="ctr" defTabSz="914400" rtl="0" eaLnBrk="1" latinLnBrk="0" hangingPunct="1">
              <a:lnSpc>
                <a:spcPct val="90000"/>
              </a:lnSpc>
              <a:spcBef>
                <a:spcPct val="0"/>
              </a:spcBef>
              <a:buNone/>
              <a:defRPr sz="6000" kern="1200" cap="all" baseline="0">
                <a:solidFill>
                  <a:schemeClr val="bg1"/>
                </a:solidFill>
                <a:latin typeface="Arial Black" charset="0"/>
                <a:ea typeface="+mj-ea"/>
                <a:cs typeface="+mj-cs"/>
              </a:defRPr>
            </a:lvl1pPr>
          </a:lstStyle>
          <a:p>
            <a:pPr marL="720000" algn="l">
              <a:lnSpc>
                <a:spcPct val="80000"/>
              </a:lnSpc>
            </a:pPr>
            <a:r>
              <a:rPr lang="it-IT" sz="15000" b="1" baseline="0" dirty="0" smtClean="0">
                <a:solidFill>
                  <a:schemeClr val="accent5"/>
                </a:solidFill>
              </a:rPr>
              <a:t>UNITED FOR LAND RIGHTS</a:t>
            </a:r>
            <a:endParaRPr lang="en-US" sz="15000" b="1" baseline="0" dirty="0">
              <a:solidFill>
                <a:schemeClr val="accent5"/>
              </a:solidFill>
            </a:endParaRPr>
          </a:p>
        </p:txBody>
      </p:sp>
    </p:spTree>
    <p:extLst>
      <p:ext uri="{BB962C8B-B14F-4D97-AF65-F5344CB8AC3E}">
        <p14:creationId xmlns:p14="http://schemas.microsoft.com/office/powerpoint/2010/main" val="7215186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2128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388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y content">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838200" y="677041"/>
            <a:ext cx="10515600" cy="701731"/>
          </a:xfrm>
          <a:prstGeom prst="rect">
            <a:avLst/>
          </a:prstGeom>
        </p:spPr>
        <p:txBody>
          <a:bodyPr vert="horz" wrap="square" lIns="91440" tIns="45720" rIns="91440" bIns="45720" rtlCol="0" anchor="t" anchorCtr="0">
            <a:noAutofit/>
          </a:bodyPr>
          <a:lstStyle/>
          <a:p>
            <a:r>
              <a:rPr lang="en-US" smtClean="0"/>
              <a:t>Click to edit Master title style</a:t>
            </a:r>
            <a:endParaRPr lang="en-US" dirty="0"/>
          </a:p>
        </p:txBody>
      </p:sp>
      <p:sp>
        <p:nvSpPr>
          <p:cNvPr id="13" name="Content Placeholder 12"/>
          <p:cNvSpPr>
            <a:spLocks noGrp="1"/>
          </p:cNvSpPr>
          <p:nvPr>
            <p:ph sz="quarter" idx="10"/>
          </p:nvPr>
        </p:nvSpPr>
        <p:spPr>
          <a:xfrm>
            <a:off x="838200" y="1911350"/>
            <a:ext cx="10515600" cy="3508375"/>
          </a:xfrm>
          <a:prstGeom prst="rect">
            <a:avLst/>
          </a:prstGeom>
        </p:spPr>
        <p:txBody>
          <a:bodyPr/>
          <a:lstStyle>
            <a:lvl4pPr marL="0">
              <a:spcBef>
                <a:spcPts val="1000"/>
              </a:spcBef>
              <a:defRPr/>
            </a:lvl4pPr>
            <a:lvl5pPr marL="0">
              <a:spcBef>
                <a:spcPts val="1000"/>
              </a:spcBef>
              <a:defRPr sz="1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noProof="0" dirty="0"/>
          </a:p>
        </p:txBody>
      </p:sp>
      <p:sp>
        <p:nvSpPr>
          <p:cNvPr id="8" name="Text Placeholder 2"/>
          <p:cNvSpPr>
            <a:spLocks noGrp="1"/>
          </p:cNvSpPr>
          <p:nvPr>
            <p:ph type="body" sz="quarter" idx="12" hasCustomPrompt="1"/>
          </p:nvPr>
        </p:nvSpPr>
        <p:spPr>
          <a:xfrm>
            <a:off x="838200" y="1458284"/>
            <a:ext cx="10515600" cy="370515"/>
          </a:xfrm>
          <a:prstGeom prst="rect">
            <a:avLst/>
          </a:prstGeom>
        </p:spPr>
        <p:txBody>
          <a:bodyPr/>
          <a:lstStyle>
            <a:lvl1pPr>
              <a:defRPr sz="2000" baseline="0">
                <a:solidFill>
                  <a:schemeClr val="accent3"/>
                </a:solidFill>
              </a:defRPr>
            </a:lvl1pPr>
          </a:lstStyle>
          <a:p>
            <a:pPr lvl="0"/>
            <a:r>
              <a:rPr lang="it-IT" dirty="0" smtClean="0"/>
              <a:t>SUBTITLE</a:t>
            </a:r>
          </a:p>
        </p:txBody>
      </p:sp>
    </p:spTree>
    <p:extLst>
      <p:ext uri="{BB962C8B-B14F-4D97-AF65-F5344CB8AC3E}">
        <p14:creationId xmlns:p14="http://schemas.microsoft.com/office/powerpoint/2010/main" val="7143186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838200" y="677041"/>
            <a:ext cx="10515600" cy="701731"/>
          </a:xfrm>
          <a:prstGeom prst="rect">
            <a:avLst/>
          </a:prstGeom>
        </p:spPr>
        <p:txBody>
          <a:bodyPr vert="horz" wrap="square" lIns="91440" tIns="45720" rIns="91440" bIns="45720" rtlCol="0" anchor="t" anchorCtr="0">
            <a:noAutofit/>
          </a:bodyPr>
          <a:lstStyle/>
          <a:p>
            <a:r>
              <a:rPr lang="en-US" smtClean="0"/>
              <a:t>Click to edit Master title style</a:t>
            </a:r>
            <a:endParaRPr lang="en-US" dirty="0"/>
          </a:p>
        </p:txBody>
      </p:sp>
      <p:sp>
        <p:nvSpPr>
          <p:cNvPr id="14" name="Text Placeholder 12"/>
          <p:cNvSpPr>
            <a:spLocks noGrp="1"/>
          </p:cNvSpPr>
          <p:nvPr>
            <p:ph type="body" sz="quarter" idx="11" hasCustomPrompt="1"/>
          </p:nvPr>
        </p:nvSpPr>
        <p:spPr>
          <a:xfrm>
            <a:off x="838200" y="1911350"/>
            <a:ext cx="10515600" cy="3630613"/>
          </a:xfrm>
          <a:prstGeom prst="rect">
            <a:avLst/>
          </a:prstGeom>
        </p:spPr>
        <p:txBody>
          <a:bodyPr/>
          <a:lstStyle/>
          <a:p>
            <a:pPr lvl="0"/>
            <a:r>
              <a:rPr lang="it-IT" dirty="0" smtClean="0"/>
              <a:t>TEXT</a:t>
            </a:r>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p:txBody>
      </p:sp>
      <p:sp>
        <p:nvSpPr>
          <p:cNvPr id="5" name="Text Placeholder 2"/>
          <p:cNvSpPr>
            <a:spLocks noGrp="1"/>
          </p:cNvSpPr>
          <p:nvPr>
            <p:ph type="body" sz="quarter" idx="12" hasCustomPrompt="1"/>
          </p:nvPr>
        </p:nvSpPr>
        <p:spPr>
          <a:xfrm>
            <a:off x="838200" y="1458284"/>
            <a:ext cx="10515600" cy="370515"/>
          </a:xfrm>
          <a:prstGeom prst="rect">
            <a:avLst/>
          </a:prstGeom>
        </p:spPr>
        <p:txBody>
          <a:bodyPr/>
          <a:lstStyle>
            <a:lvl1pPr>
              <a:defRPr sz="2000" baseline="0">
                <a:solidFill>
                  <a:schemeClr val="accent3"/>
                </a:solidFill>
              </a:defRPr>
            </a:lvl1pPr>
          </a:lstStyle>
          <a:p>
            <a:pPr lvl="0"/>
            <a:r>
              <a:rPr lang="it-IT" dirty="0" smtClean="0"/>
              <a:t>SUBTITLE</a:t>
            </a:r>
          </a:p>
        </p:txBody>
      </p:sp>
    </p:spTree>
    <p:extLst>
      <p:ext uri="{BB962C8B-B14F-4D97-AF65-F5344CB8AC3E}">
        <p14:creationId xmlns:p14="http://schemas.microsoft.com/office/powerpoint/2010/main" val="767083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838200" y="677041"/>
            <a:ext cx="10515600" cy="701731"/>
          </a:xfrm>
          <a:prstGeom prst="rect">
            <a:avLst/>
          </a:prstGeom>
        </p:spPr>
        <p:txBody>
          <a:bodyPr vert="horz" wrap="square"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sz="quarter" idx="11"/>
          </p:nvPr>
        </p:nvSpPr>
        <p:spPr>
          <a:xfrm>
            <a:off x="838200" y="1911350"/>
            <a:ext cx="6449291" cy="363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7412182" y="1911350"/>
            <a:ext cx="3941618" cy="3630613"/>
          </a:xfrm>
          <a:prstGeom prst="rect">
            <a:avLst/>
          </a:prstGeom>
        </p:spPr>
        <p:txBody>
          <a:bodyPr/>
          <a:lstStyle/>
          <a:p>
            <a:r>
              <a:rPr lang="en-US" smtClean="0"/>
              <a:t>Click icon to add picture</a:t>
            </a:r>
            <a:endParaRPr lang="en-US"/>
          </a:p>
        </p:txBody>
      </p:sp>
      <p:sp>
        <p:nvSpPr>
          <p:cNvPr id="6" name="Text Placeholder 2"/>
          <p:cNvSpPr>
            <a:spLocks noGrp="1"/>
          </p:cNvSpPr>
          <p:nvPr>
            <p:ph type="body" sz="quarter" idx="13" hasCustomPrompt="1"/>
          </p:nvPr>
        </p:nvSpPr>
        <p:spPr>
          <a:xfrm>
            <a:off x="838200" y="1458284"/>
            <a:ext cx="10515600" cy="370515"/>
          </a:xfrm>
          <a:prstGeom prst="rect">
            <a:avLst/>
          </a:prstGeom>
        </p:spPr>
        <p:txBody>
          <a:bodyPr/>
          <a:lstStyle>
            <a:lvl1pPr>
              <a:defRPr sz="2000" baseline="0">
                <a:solidFill>
                  <a:schemeClr val="accent3"/>
                </a:solidFill>
              </a:defRPr>
            </a:lvl1pPr>
          </a:lstStyle>
          <a:p>
            <a:pPr lvl="0"/>
            <a:r>
              <a:rPr lang="it-IT" dirty="0" smtClean="0"/>
              <a:t>SUBTITLE</a:t>
            </a:r>
          </a:p>
        </p:txBody>
      </p:sp>
    </p:spTree>
    <p:extLst>
      <p:ext uri="{BB962C8B-B14F-4D97-AF65-F5344CB8AC3E}">
        <p14:creationId xmlns:p14="http://schemas.microsoft.com/office/powerpoint/2010/main" val="550417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838200" y="676275"/>
            <a:ext cx="2444750" cy="2444750"/>
          </a:xfrm>
          <a:prstGeom prst="rect">
            <a:avLst/>
          </a:prstGeom>
        </p:spPr>
        <p:txBody>
          <a:bodyPr/>
          <a:lstStyle/>
          <a:p>
            <a:r>
              <a:rPr lang="en-US" smtClean="0"/>
              <a:t>Click icon to add picture</a:t>
            </a:r>
            <a:endParaRPr lang="en-GB"/>
          </a:p>
        </p:txBody>
      </p:sp>
      <p:sp>
        <p:nvSpPr>
          <p:cNvPr id="5" name="Picture Placeholder 2"/>
          <p:cNvSpPr>
            <a:spLocks noGrp="1"/>
          </p:cNvSpPr>
          <p:nvPr>
            <p:ph type="pic" sz="quarter" idx="12"/>
          </p:nvPr>
        </p:nvSpPr>
        <p:spPr>
          <a:xfrm>
            <a:off x="3401517" y="676275"/>
            <a:ext cx="4948003" cy="2444750"/>
          </a:xfrm>
          <a:prstGeom prst="rect">
            <a:avLst/>
          </a:prstGeom>
        </p:spPr>
        <p:txBody>
          <a:bodyPr/>
          <a:lstStyle/>
          <a:p>
            <a:r>
              <a:rPr lang="en-US" smtClean="0"/>
              <a:t>Click icon to add picture</a:t>
            </a:r>
            <a:endParaRPr lang="en-GB"/>
          </a:p>
        </p:txBody>
      </p:sp>
      <p:sp>
        <p:nvSpPr>
          <p:cNvPr id="7" name="Picture Placeholder 2"/>
          <p:cNvSpPr>
            <a:spLocks noGrp="1"/>
          </p:cNvSpPr>
          <p:nvPr>
            <p:ph type="pic" sz="quarter" idx="13"/>
          </p:nvPr>
        </p:nvSpPr>
        <p:spPr>
          <a:xfrm>
            <a:off x="838199" y="3222885"/>
            <a:ext cx="4948003" cy="2342889"/>
          </a:xfrm>
          <a:prstGeom prst="rect">
            <a:avLst/>
          </a:prstGeom>
        </p:spPr>
        <p:txBody>
          <a:bodyPr/>
          <a:lstStyle/>
          <a:p>
            <a:r>
              <a:rPr lang="en-US" smtClean="0"/>
              <a:t>Click icon to add picture</a:t>
            </a:r>
            <a:endParaRPr lang="en-GB"/>
          </a:p>
        </p:txBody>
      </p:sp>
      <p:sp>
        <p:nvSpPr>
          <p:cNvPr id="8" name="Picture Placeholder 2"/>
          <p:cNvSpPr>
            <a:spLocks noGrp="1"/>
          </p:cNvSpPr>
          <p:nvPr>
            <p:ph type="pic" sz="quarter" idx="14"/>
          </p:nvPr>
        </p:nvSpPr>
        <p:spPr>
          <a:xfrm>
            <a:off x="8468087" y="676274"/>
            <a:ext cx="2877646" cy="4889499"/>
          </a:xfrm>
          <a:prstGeom prst="rect">
            <a:avLst/>
          </a:prstGeom>
        </p:spPr>
        <p:txBody>
          <a:bodyPr/>
          <a:lstStyle/>
          <a:p>
            <a:r>
              <a:rPr lang="en-US" smtClean="0"/>
              <a:t>Click icon to add picture</a:t>
            </a:r>
            <a:endParaRPr lang="en-GB"/>
          </a:p>
        </p:txBody>
      </p:sp>
      <p:sp>
        <p:nvSpPr>
          <p:cNvPr id="9" name="Picture Placeholder 2"/>
          <p:cNvSpPr>
            <a:spLocks noGrp="1"/>
          </p:cNvSpPr>
          <p:nvPr>
            <p:ph type="pic" sz="quarter" idx="15"/>
          </p:nvPr>
        </p:nvSpPr>
        <p:spPr>
          <a:xfrm>
            <a:off x="5904770" y="3222885"/>
            <a:ext cx="2444750" cy="2342888"/>
          </a:xfrm>
          <a:prstGeom prst="rect">
            <a:avLst/>
          </a:prstGeom>
        </p:spPr>
        <p:txBody>
          <a:bodyPr/>
          <a:lstStyle/>
          <a:p>
            <a:r>
              <a:rPr lang="en-US" smtClean="0"/>
              <a:t>Click icon to add picture</a:t>
            </a:r>
            <a:endParaRPr lang="en-GB"/>
          </a:p>
        </p:txBody>
      </p:sp>
    </p:spTree>
    <p:extLst>
      <p:ext uri="{BB962C8B-B14F-4D97-AF65-F5344CB8AC3E}">
        <p14:creationId xmlns:p14="http://schemas.microsoft.com/office/powerpoint/2010/main" val="495001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white">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838201" y="677041"/>
            <a:ext cx="10515600" cy="4864922"/>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10273120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0" y="0"/>
            <a:ext cx="12192000" cy="6858000"/>
          </a:xfrm>
          <a:prstGeom prst="rect">
            <a:avLst/>
          </a:prstGeom>
          <a:effectLst>
            <a:outerShdw blurRad="50800" dist="50800" dir="5400000" algn="ctr" rotWithShape="0">
              <a:srgbClr val="000000">
                <a:alpha val="0"/>
              </a:srgbClr>
            </a:outerShdw>
          </a:effectLst>
        </p:spPr>
        <p:txBody>
          <a:bodyPr vert="horz" wrap="square" lIns="91440" tIns="45720" rIns="91440" bIns="45720" rtlCol="0" anchor="ctr" anchorCtr="0">
            <a:noAutofit/>
          </a:bodyPr>
          <a:lstStyle>
            <a:lvl1pPr algn="ctr" defTabSz="914400" rtl="0" eaLnBrk="1" latinLnBrk="0" hangingPunct="1">
              <a:lnSpc>
                <a:spcPct val="90000"/>
              </a:lnSpc>
              <a:spcBef>
                <a:spcPct val="0"/>
              </a:spcBef>
              <a:buNone/>
              <a:defRPr sz="6000" kern="1200" cap="all" baseline="0">
                <a:solidFill>
                  <a:schemeClr val="bg1"/>
                </a:solidFill>
                <a:latin typeface="Arial Black" charset="0"/>
                <a:ea typeface="+mj-ea"/>
                <a:cs typeface="+mj-cs"/>
              </a:defRPr>
            </a:lvl1pPr>
          </a:lstStyle>
          <a:p>
            <a:pPr marL="720000" algn="l">
              <a:lnSpc>
                <a:spcPct val="80000"/>
              </a:lnSpc>
            </a:pPr>
            <a:r>
              <a:rPr lang="it-IT" sz="15000" b="1" baseline="0" dirty="0" smtClean="0">
                <a:solidFill>
                  <a:schemeClr val="accent5">
                    <a:alpha val="32000"/>
                  </a:schemeClr>
                </a:solidFill>
              </a:rPr>
              <a:t>UNITED FOR LAND RIGHTS</a:t>
            </a:r>
            <a:endParaRPr lang="en-US" sz="15000" b="1" baseline="0" dirty="0">
              <a:solidFill>
                <a:schemeClr val="accent5">
                  <a:alpha val="32000"/>
                </a:schemeClr>
              </a:solidFill>
            </a:endParaRPr>
          </a:p>
        </p:txBody>
      </p:sp>
      <p:sp>
        <p:nvSpPr>
          <p:cNvPr id="6" name="Chart Placeholder 5"/>
          <p:cNvSpPr>
            <a:spLocks noGrp="1"/>
          </p:cNvSpPr>
          <p:nvPr>
            <p:ph type="chart" sz="quarter" idx="10" hasCustomPrompt="1"/>
          </p:nvPr>
        </p:nvSpPr>
        <p:spPr>
          <a:xfrm>
            <a:off x="838201" y="677040"/>
            <a:ext cx="10515600" cy="5363541"/>
          </a:xfrm>
          <a:prstGeom prst="rect">
            <a:avLst/>
          </a:prstGeom>
        </p:spPr>
        <p:txBody>
          <a:bodyPr/>
          <a:lstStyle/>
          <a:p>
            <a:r>
              <a:rPr lang="en-US" smtClean="0"/>
              <a:t> </a:t>
            </a:r>
            <a:endParaRPr lang="en-US" dirty="0"/>
          </a:p>
        </p:txBody>
      </p:sp>
    </p:spTree>
    <p:extLst>
      <p:ext uri="{BB962C8B-B14F-4D97-AF65-F5344CB8AC3E}">
        <p14:creationId xmlns:p14="http://schemas.microsoft.com/office/powerpoint/2010/main" val="6749088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838200" y="677041"/>
            <a:ext cx="10515600" cy="701731"/>
          </a:xfrm>
          <a:prstGeom prst="rect">
            <a:avLst/>
          </a:prstGeom>
        </p:spPr>
        <p:txBody>
          <a:bodyPr vert="horz" wrap="square" lIns="91440" tIns="45720" rIns="91440" bIns="45720" rtlCol="0" anchor="t" anchorCtr="0">
            <a:noAutofit/>
          </a:bodyPr>
          <a:lstStyle/>
          <a:p>
            <a:r>
              <a:rPr lang="en-US" smtClean="0"/>
              <a:t>Click to edit Master title style</a:t>
            </a:r>
            <a:endParaRPr lang="en-US" dirty="0"/>
          </a:p>
        </p:txBody>
      </p:sp>
      <p:sp>
        <p:nvSpPr>
          <p:cNvPr id="11" name="SmartArt Placeholder 9"/>
          <p:cNvSpPr>
            <a:spLocks noGrp="1"/>
          </p:cNvSpPr>
          <p:nvPr>
            <p:ph type="dgm" sz="quarter" idx="14" hasCustomPrompt="1"/>
          </p:nvPr>
        </p:nvSpPr>
        <p:spPr>
          <a:xfrm>
            <a:off x="838200" y="1911350"/>
            <a:ext cx="10515600" cy="3630613"/>
          </a:xfrm>
          <a:prstGeom prst="rect">
            <a:avLst/>
          </a:prstGeom>
        </p:spPr>
        <p:txBody>
          <a:bodyPr/>
          <a:lstStyle>
            <a:lvl1pPr>
              <a:defRPr/>
            </a:lvl1pPr>
          </a:lstStyle>
          <a:p>
            <a:r>
              <a:rPr lang="en-US" dirty="0" smtClean="0"/>
              <a:t>Graphics and maps</a:t>
            </a:r>
            <a:endParaRPr lang="en-US" dirty="0"/>
          </a:p>
        </p:txBody>
      </p:sp>
      <p:sp>
        <p:nvSpPr>
          <p:cNvPr id="5" name="Text Placeholder 2"/>
          <p:cNvSpPr>
            <a:spLocks noGrp="1"/>
          </p:cNvSpPr>
          <p:nvPr>
            <p:ph type="body" sz="quarter" idx="12" hasCustomPrompt="1"/>
          </p:nvPr>
        </p:nvSpPr>
        <p:spPr>
          <a:xfrm>
            <a:off x="838200" y="1458284"/>
            <a:ext cx="10515600" cy="370515"/>
          </a:xfrm>
          <a:prstGeom prst="rect">
            <a:avLst/>
          </a:prstGeom>
        </p:spPr>
        <p:txBody>
          <a:bodyPr/>
          <a:lstStyle>
            <a:lvl1pPr>
              <a:defRPr sz="2000" baseline="0">
                <a:solidFill>
                  <a:schemeClr val="accent3"/>
                </a:solidFill>
              </a:defRPr>
            </a:lvl1pPr>
          </a:lstStyle>
          <a:p>
            <a:pPr lvl="0"/>
            <a:r>
              <a:rPr lang="it-IT" dirty="0" smtClean="0"/>
              <a:t>SUBTITLE</a:t>
            </a:r>
          </a:p>
        </p:txBody>
      </p:sp>
    </p:spTree>
    <p:extLst>
      <p:ext uri="{BB962C8B-B14F-4D97-AF65-F5344CB8AC3E}">
        <p14:creationId xmlns:p14="http://schemas.microsoft.com/office/powerpoint/2010/main" val="784981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gline varian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0" y="0"/>
            <a:ext cx="12192000" cy="6858000"/>
          </a:xfrm>
          <a:prstGeom prst="rect">
            <a:avLst/>
          </a:prstGeom>
        </p:spPr>
        <p:txBody>
          <a:bodyPr vert="horz" wrap="square" lIns="91440" tIns="45720" rIns="91440" bIns="45720" rtlCol="0" anchor="ctr" anchorCtr="0">
            <a:noAutofit/>
          </a:bodyPr>
          <a:lstStyle>
            <a:lvl1pPr algn="ctr" defTabSz="914400" rtl="0" eaLnBrk="1" latinLnBrk="0" hangingPunct="1">
              <a:lnSpc>
                <a:spcPct val="90000"/>
              </a:lnSpc>
              <a:spcBef>
                <a:spcPct val="0"/>
              </a:spcBef>
              <a:buNone/>
              <a:defRPr sz="6000" kern="1200" cap="all" baseline="0">
                <a:solidFill>
                  <a:schemeClr val="bg1"/>
                </a:solidFill>
                <a:latin typeface="Arial Black" charset="0"/>
                <a:ea typeface="+mj-ea"/>
                <a:cs typeface="+mj-cs"/>
              </a:defRPr>
            </a:lvl1pPr>
          </a:lstStyle>
          <a:p>
            <a:pPr marL="720000" algn="l">
              <a:lnSpc>
                <a:spcPct val="80000"/>
              </a:lnSpc>
            </a:pPr>
            <a:r>
              <a:rPr lang="it-IT" sz="15000" b="1" baseline="0" dirty="0" smtClean="0">
                <a:solidFill>
                  <a:schemeClr val="bg1"/>
                </a:solidFill>
              </a:rPr>
              <a:t>UNITED FOR LAND RIGHTS</a:t>
            </a:r>
            <a:endParaRPr lang="en-US" sz="15000" b="1" baseline="0" dirty="0">
              <a:solidFill>
                <a:schemeClr val="bg1"/>
              </a:solidFill>
            </a:endParaRPr>
          </a:p>
        </p:txBody>
      </p:sp>
    </p:spTree>
    <p:extLst>
      <p:ext uri="{BB962C8B-B14F-4D97-AF65-F5344CB8AC3E}">
        <p14:creationId xmlns:p14="http://schemas.microsoft.com/office/powerpoint/2010/main" val="384869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5874327"/>
            <a:ext cx="12192000" cy="983673"/>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4"/>
          <a:stretch>
            <a:fillRect/>
          </a:stretch>
        </p:blipFill>
        <p:spPr>
          <a:xfrm>
            <a:off x="921330" y="6043251"/>
            <a:ext cx="1226127" cy="645823"/>
          </a:xfrm>
          <a:prstGeom prst="rect">
            <a:avLst/>
          </a:prstGeom>
        </p:spPr>
      </p:pic>
    </p:spTree>
    <p:extLst>
      <p:ext uri="{BB962C8B-B14F-4D97-AF65-F5344CB8AC3E}">
        <p14:creationId xmlns:p14="http://schemas.microsoft.com/office/powerpoint/2010/main" val="2150882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54" r:id="rId3"/>
    <p:sldLayoutId id="2147483658" r:id="rId4"/>
    <p:sldLayoutId id="2147483665" r:id="rId5"/>
    <p:sldLayoutId id="2147483655" r:id="rId6"/>
    <p:sldLayoutId id="2147483659" r:id="rId7"/>
    <p:sldLayoutId id="2147483660" r:id="rId8"/>
    <p:sldLayoutId id="2147483666" r:id="rId9"/>
    <p:sldLayoutId id="2147483649" r:id="rId10"/>
    <p:sldLayoutId id="2147483667" r:id="rId11"/>
    <p:sldLayoutId id="2147483668"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kern="1200" cap="all" baseline="0">
          <a:solidFill>
            <a:schemeClr val="tx1"/>
          </a:solidFill>
          <a:latin typeface="Arial Black" charset="0"/>
          <a:ea typeface="+mj-ea"/>
          <a:cs typeface="+mj-cs"/>
        </a:defRPr>
      </a:lvl1pPr>
    </p:titleStyle>
    <p:bodyStyle>
      <a:lvl1pPr marL="0" indent="0" algn="l" defTabSz="914400" rtl="0" eaLnBrk="1" latinLnBrk="0" hangingPunct="1">
        <a:lnSpc>
          <a:spcPct val="90000"/>
        </a:lnSpc>
        <a:spcBef>
          <a:spcPts val="1000"/>
        </a:spcBef>
        <a:buFontTx/>
        <a:buNone/>
        <a:defRPr sz="1600" b="0" i="0" kern="1200" cap="all" spc="0" normalizeH="0" baseline="0">
          <a:solidFill>
            <a:schemeClr val="tx1"/>
          </a:solidFill>
          <a:latin typeface="Arial Black" charset="0"/>
          <a:ea typeface="+mn-ea"/>
          <a:cs typeface="+mn-cs"/>
        </a:defRPr>
      </a:lvl1pPr>
      <a:lvl2pPr marL="0" indent="0" algn="l" defTabSz="914400" rtl="0" eaLnBrk="1" latinLnBrk="0" hangingPunct="1">
        <a:lnSpc>
          <a:spcPct val="90000"/>
        </a:lnSpc>
        <a:spcBef>
          <a:spcPts val="500"/>
        </a:spcBef>
        <a:spcAft>
          <a:spcPts val="600"/>
        </a:spcAft>
        <a:buFontTx/>
        <a:buNone/>
        <a:defRPr sz="1600" kern="1200" baseline="0">
          <a:solidFill>
            <a:schemeClr val="tx1"/>
          </a:solidFill>
          <a:latin typeface="+mn-lt"/>
          <a:ea typeface="+mn-ea"/>
          <a:cs typeface="+mn-cs"/>
        </a:defRPr>
      </a:lvl2pPr>
      <a:lvl3pPr marL="285750" indent="-285750" algn="l" defTabSz="914400" rtl="0" eaLnBrk="1" latinLnBrk="0" hangingPunct="1">
        <a:lnSpc>
          <a:spcPct val="90000"/>
        </a:lnSpc>
        <a:spcBef>
          <a:spcPts val="500"/>
        </a:spcBef>
        <a:buFont typeface="Wingdings" charset="2"/>
        <a:buChar char="§"/>
        <a:defRPr sz="16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cC2ZO10Ev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s.pallas@landcoalition.org" TargetMode="External"/><Relationship Id="rId2" Type="http://schemas.openxmlformats.org/officeDocument/2006/relationships/hyperlink" Target="http://www.landcoalition.org/"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landcoalition.org/commitments/7-inclusive-decision-making" TargetMode="External"/><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hyperlink" Target="http://landcoalition.org/commitments/2-strong-small-scale-farming-systems" TargetMode="External"/><Relationship Id="rId21" Type="http://schemas.openxmlformats.org/officeDocument/2006/relationships/image" Target="../media/image18.emf"/><Relationship Id="rId7" Type="http://schemas.openxmlformats.org/officeDocument/2006/relationships/hyperlink" Target="http://landcoalition.org/commitments/6-locally-managed-ecosystems" TargetMode="External"/><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hyperlink" Target="http://landcoalition.org/commitments/1-secure-tenure-rights" TargetMode="Externa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slideLayout" Target="../slideLayouts/slideLayout4.xml"/><Relationship Id="rId6" Type="http://schemas.openxmlformats.org/officeDocument/2006/relationships/hyperlink" Target="http://landcoalition.org/commitments/5-secure-territorial-rights-indigenous-peoples" TargetMode="External"/><Relationship Id="rId11" Type="http://schemas.openxmlformats.org/officeDocument/2006/relationships/hyperlink" Target="http://landcoalition.org/commitments/10-protected-land-rights-defenders" TargetMode="External"/><Relationship Id="rId5" Type="http://schemas.openxmlformats.org/officeDocument/2006/relationships/hyperlink" Target="http://landcoalition.org/commitments/4-equal-land-rights-women" TargetMode="External"/><Relationship Id="rId15" Type="http://schemas.openxmlformats.org/officeDocument/2006/relationships/image" Target="../media/image12.emf"/><Relationship Id="rId10" Type="http://schemas.openxmlformats.org/officeDocument/2006/relationships/hyperlink" Target="http://landcoalition.org/commitments/9-effective-actions-against-land-grabbing" TargetMode="External"/><Relationship Id="rId19" Type="http://schemas.openxmlformats.org/officeDocument/2006/relationships/image" Target="../media/image16.emf"/><Relationship Id="rId4" Type="http://schemas.openxmlformats.org/officeDocument/2006/relationships/hyperlink" Target="http://landcoalition.org/commitments/3-diverse-tenure-systems" TargetMode="External"/><Relationship Id="rId9" Type="http://schemas.openxmlformats.org/officeDocument/2006/relationships/hyperlink" Target="http://landcoalition.org/commitments/8-transparent-and-accessible-information" TargetMode="External"/><Relationship Id="rId1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GlobalWitness/videos/10156505627736323/?t=9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91"/>
          <p:cNvSpPr/>
          <p:nvPr/>
        </p:nvSpPr>
        <p:spPr>
          <a:xfrm>
            <a:off x="242573" y="2770108"/>
            <a:ext cx="341627" cy="3395195"/>
          </a:xfrm>
          <a:prstGeom prst="rect">
            <a:avLst/>
          </a:prstGeom>
          <a:solidFill>
            <a:srgbClr val="FFE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28" name="Shape 92"/>
          <p:cNvSpPr txBox="1"/>
          <p:nvPr/>
        </p:nvSpPr>
        <p:spPr>
          <a:xfrm>
            <a:off x="823140" y="2770108"/>
            <a:ext cx="11393540" cy="2887442"/>
          </a:xfrm>
          <a:prstGeom prst="rect">
            <a:avLst/>
          </a:prstGeom>
          <a:noFill/>
          <a:ln>
            <a:noFill/>
          </a:ln>
        </p:spPr>
        <p:txBody>
          <a:bodyPr spcFirstLastPara="1" wrap="square" lIns="91425" tIns="45700" rIns="91425" bIns="45700" anchor="t" anchorCtr="0">
            <a:noAutofit/>
          </a:bodyPr>
          <a:lstStyle/>
          <a:p>
            <a:pPr lvl="0"/>
            <a:r>
              <a:rPr lang="en-GB" sz="8000" b="1" dirty="0">
                <a:solidFill>
                  <a:schemeClr val="lt1"/>
                </a:solidFill>
                <a:latin typeface="Open Sans"/>
                <a:ea typeface="Open Sans"/>
                <a:cs typeface="Open Sans"/>
              </a:rPr>
              <a:t>Women's Land </a:t>
            </a:r>
            <a:r>
              <a:rPr lang="en-GB" sz="8000" b="1" dirty="0" smtClean="0">
                <a:solidFill>
                  <a:schemeClr val="lt1"/>
                </a:solidFill>
                <a:latin typeface="Open Sans"/>
                <a:ea typeface="Open Sans"/>
                <a:cs typeface="Open Sans"/>
              </a:rPr>
              <a:t>Rights under threat</a:t>
            </a:r>
            <a:r>
              <a:rPr lang="en-US" sz="8000" b="1" i="0" u="none" strike="noStrike" cap="none" dirty="0" smtClean="0">
                <a:solidFill>
                  <a:schemeClr val="lt1"/>
                </a:solidFill>
                <a:latin typeface="Open Sans"/>
                <a:ea typeface="Open Sans"/>
                <a:cs typeface="Open Sans"/>
                <a:sym typeface="Open Sans"/>
              </a:rPr>
              <a:t>: </a:t>
            </a:r>
            <a:endParaRPr sz="8000" b="1" dirty="0">
              <a:solidFill>
                <a:schemeClr val="lt1"/>
              </a:solidFill>
              <a:latin typeface="Open Sans"/>
              <a:ea typeface="Open Sans"/>
              <a:cs typeface="Open Sans"/>
              <a:sym typeface="Open Sans"/>
            </a:endParaRPr>
          </a:p>
        </p:txBody>
      </p:sp>
      <p:sp>
        <p:nvSpPr>
          <p:cNvPr id="29" name="Shape 94"/>
          <p:cNvSpPr txBox="1"/>
          <p:nvPr/>
        </p:nvSpPr>
        <p:spPr>
          <a:xfrm>
            <a:off x="1703512" y="5323855"/>
            <a:ext cx="10293511" cy="76944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5400" i="1" dirty="0" smtClean="0">
                <a:solidFill>
                  <a:srgbClr val="FFEC00"/>
                </a:solidFill>
                <a:latin typeface="Open Sans"/>
                <a:ea typeface="Open Sans"/>
                <a:cs typeface="Open Sans"/>
                <a:sym typeface="Open Sans"/>
              </a:rPr>
              <a:t>Solutions from a global network</a:t>
            </a:r>
            <a:endParaRPr sz="5400" i="1" dirty="0">
              <a:solidFill>
                <a:srgbClr val="FFEC00"/>
              </a:solidFill>
              <a:latin typeface="Open Sans"/>
              <a:ea typeface="Open Sans"/>
              <a:cs typeface="Open Sans"/>
              <a:sym typeface="Open Sans"/>
            </a:endParaRPr>
          </a:p>
        </p:txBody>
      </p:sp>
    </p:spTree>
    <p:extLst>
      <p:ext uri="{BB962C8B-B14F-4D97-AF65-F5344CB8AC3E}">
        <p14:creationId xmlns:p14="http://schemas.microsoft.com/office/powerpoint/2010/main" val="320455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Voluntary Guidelines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quarter" idx="10"/>
          </p:nvPr>
        </p:nvSpPr>
        <p:spPr>
          <a:xfrm>
            <a:off x="838200" y="2271114"/>
            <a:ext cx="7526311" cy="3508375"/>
          </a:xfrm>
        </p:spPr>
        <p:txBody>
          <a:bodyPr/>
          <a:lstStyle/>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2012 watershed moment</a:t>
            </a:r>
          </a:p>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International consensus</a:t>
            </a:r>
          </a:p>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Reference/benchmark for states, civil society, private sector</a:t>
            </a:r>
          </a:p>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Gender equality principle (influence, treatment, outcome)</a:t>
            </a:r>
            <a:endParaRPr lang="en-GB" sz="2800" cap="non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2"/>
          </p:nvPr>
        </p:nvSpPr>
        <p:spPr>
          <a:xfrm>
            <a:off x="838200" y="1545073"/>
            <a:ext cx="10515600" cy="370515"/>
          </a:xfrm>
        </p:spPr>
        <p:txBody>
          <a:bodyPr/>
          <a:lstStyle/>
          <a:p>
            <a:r>
              <a:rPr lang="en-GB" sz="2800" b="1" dirty="0" smtClean="0">
                <a:latin typeface="Open Sans" panose="020B0606030504020204" pitchFamily="34" charset="0"/>
                <a:ea typeface="Open Sans" panose="020B0606030504020204" pitchFamily="34" charset="0"/>
                <a:cs typeface="Open Sans" panose="020B0606030504020204" pitchFamily="34" charset="0"/>
              </a:rPr>
              <a:t>Responsible governance of tenure of Land</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599" y="2140441"/>
            <a:ext cx="2398349" cy="3404108"/>
          </a:xfrm>
          <a:prstGeom prst="rect">
            <a:avLst/>
          </a:prstGeom>
        </p:spPr>
      </p:pic>
    </p:spTree>
    <p:extLst>
      <p:ext uri="{BB962C8B-B14F-4D97-AF65-F5344CB8AC3E}">
        <p14:creationId xmlns:p14="http://schemas.microsoft.com/office/powerpoint/2010/main" val="156850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Women’s Land rights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quarter" idx="10"/>
          </p:nvPr>
        </p:nvSpPr>
        <p:spPr>
          <a:xfrm>
            <a:off x="838200" y="2076242"/>
            <a:ext cx="10515600" cy="3508375"/>
          </a:xfrm>
        </p:spPr>
        <p:txBody>
          <a:bodyPr/>
          <a:lstStyle/>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De jure and de facto equality</a:t>
            </a:r>
          </a:p>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Decision-making/control</a:t>
            </a:r>
          </a:p>
          <a:p>
            <a:pPr marL="457200"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Challenges:</a:t>
            </a:r>
          </a:p>
          <a:p>
            <a:pPr marL="742950" lvl="2" indent="-457200">
              <a:buFont typeface="Arial" panose="020B0604020202020204" pitchFamily="34" charset="0"/>
              <a:buChar char="•"/>
            </a:pPr>
            <a:r>
              <a:rPr lang="en-GB" sz="2800" dirty="0" smtClean="0">
                <a:latin typeface="Open Sans" panose="020B0606030504020204" pitchFamily="34" charset="0"/>
                <a:ea typeface="Open Sans" panose="020B0606030504020204" pitchFamily="34" charset="0"/>
                <a:cs typeface="Open Sans" panose="020B0606030504020204" pitchFamily="34" charset="0"/>
              </a:rPr>
              <a:t>Laws and policies that are not adequate</a:t>
            </a:r>
          </a:p>
          <a:p>
            <a:pPr marL="742950" lvl="2" indent="-4572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Legal loopholes, lack of implementation/enforcement</a:t>
            </a:r>
          </a:p>
          <a:p>
            <a:pPr marL="457200" lvl="1" indent="-457200">
              <a:buFont typeface="Arial" panose="020B0604020202020204" pitchFamily="34" charset="0"/>
              <a:buChar char="•"/>
            </a:pPr>
            <a:r>
              <a:rPr lang="en-GB" sz="2800" dirty="0" smtClean="0">
                <a:latin typeface="Open Sans" panose="020B0606030504020204" pitchFamily="34" charset="0"/>
                <a:ea typeface="Open Sans" panose="020B0606030504020204" pitchFamily="34" charset="0"/>
                <a:cs typeface="Open Sans" panose="020B0606030504020204" pitchFamily="34" charset="0"/>
              </a:rPr>
              <a:t>Women claim land rights through relatives</a:t>
            </a:r>
          </a:p>
          <a:p>
            <a:pPr marL="457200" lvl="1" indent="-457200">
              <a:buFont typeface="Arial" panose="020B0604020202020204" pitchFamily="34" charset="0"/>
              <a:buChar char="•"/>
            </a:pPr>
            <a:r>
              <a:rPr lang="en-GB" sz="1800" u="sng" dirty="0">
                <a:latin typeface="Open Sans" panose="020B0606030504020204" pitchFamily="34" charset="0"/>
                <a:ea typeface="Open Sans" panose="020B0606030504020204" pitchFamily="34" charset="0"/>
                <a:cs typeface="Open Sans" panose="020B0606030504020204" pitchFamily="34" charset="0"/>
                <a:hlinkClick r:id="rId2"/>
              </a:rPr>
              <a:t>https://www.youtube.com/watch?v=cC2ZO10EvcA</a:t>
            </a:r>
            <a:endParaRPr lang="en-GB" sz="1800" cap="none" dirty="0" smtClean="0">
              <a:latin typeface="Open Sans" panose="020B0606030504020204" pitchFamily="34" charset="0"/>
              <a:ea typeface="Open Sans" panose="020B0606030504020204" pitchFamily="34" charset="0"/>
              <a:cs typeface="Open Sans" panose="020B0606030504020204" pitchFamily="34" charset="0"/>
            </a:endParaRPr>
          </a:p>
          <a:p>
            <a:endParaRPr lang="en-GB" sz="2800" cap="non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2"/>
          </p:nvPr>
        </p:nvSpPr>
        <p:spPr/>
        <p:txBody>
          <a:bodyPr/>
          <a:lstStyle/>
          <a:p>
            <a:r>
              <a:rPr lang="en-GB" sz="2800" b="1" dirty="0" smtClean="0">
                <a:latin typeface="Open Sans" panose="020B0606030504020204" pitchFamily="34" charset="0"/>
                <a:ea typeface="Open Sans" panose="020B0606030504020204" pitchFamily="34" charset="0"/>
                <a:cs typeface="Open Sans" panose="020B0606030504020204" pitchFamily="34" charset="0"/>
              </a:rPr>
              <a:t>Gender equality in land governance</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901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583343" y="119922"/>
            <a:ext cx="8744879" cy="5656476"/>
          </a:xfrm>
        </p:spPr>
      </p:pic>
    </p:spTree>
    <p:extLst>
      <p:ext uri="{BB962C8B-B14F-4D97-AF65-F5344CB8AC3E}">
        <p14:creationId xmlns:p14="http://schemas.microsoft.com/office/powerpoint/2010/main" val="210022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948722" y="149902"/>
            <a:ext cx="7505526" cy="5629145"/>
          </a:xfrm>
        </p:spPr>
      </p:pic>
    </p:spTree>
    <p:extLst>
      <p:ext uri="{BB962C8B-B14F-4D97-AF65-F5344CB8AC3E}">
        <p14:creationId xmlns:p14="http://schemas.microsoft.com/office/powerpoint/2010/main" val="179515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latin typeface="Open Sans" panose="020B0606030504020204" pitchFamily="34" charset="0"/>
                <a:ea typeface="Open Sans" panose="020B0606030504020204" pitchFamily="34" charset="0"/>
                <a:cs typeface="Open Sans" panose="020B0606030504020204" pitchFamily="34" charset="0"/>
              </a:rPr>
              <a:t>Lessons from ILC members</a:t>
            </a:r>
            <a:endParaRPr lang="en-GB"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838200" y="2391036"/>
            <a:ext cx="11092721" cy="3200296"/>
          </a:xfrm>
        </p:spPr>
        <p:txBody>
          <a:bodyPr/>
          <a:lstStyle/>
          <a:p>
            <a:pPr>
              <a:lnSpc>
                <a:spcPct val="107000"/>
              </a:lnSpc>
              <a:spcAft>
                <a:spcPts val="0"/>
              </a:spcAft>
            </a:pP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Legal assistance, legal empowerment, </a:t>
            </a:r>
            <a:r>
              <a:rPr lang="en-GB" sz="2800" cap="none"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access </a:t>
            </a: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to justice </a:t>
            </a:r>
          </a:p>
          <a:p>
            <a:pPr>
              <a:lnSpc>
                <a:spcPct val="107000"/>
              </a:lnSpc>
              <a:spcAft>
                <a:spcPts val="0"/>
              </a:spcAft>
            </a:pPr>
            <a:r>
              <a:rPr lang="en-GB" sz="2800" b="1" cap="none" dirty="0">
                <a:latin typeface="Open Sans" panose="020B0606030504020204" pitchFamily="34" charset="0"/>
                <a:ea typeface="Open Sans" panose="020B0606030504020204" pitchFamily="34" charset="0"/>
                <a:cs typeface="Open Sans" panose="020B0606030504020204" pitchFamily="34" charset="0"/>
              </a:rPr>
              <a:t>Use of media and communication </a:t>
            </a:r>
          </a:p>
          <a:p>
            <a:pPr>
              <a:lnSpc>
                <a:spcPct val="107000"/>
              </a:lnSpc>
              <a:spcAft>
                <a:spcPts val="0"/>
              </a:spcAft>
            </a:pP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Knowledge </a:t>
            </a:r>
            <a:r>
              <a:rPr lang="en-GB" sz="2800" cap="none"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&amp;Info </a:t>
            </a: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Management, Mapping, </a:t>
            </a:r>
            <a:r>
              <a:rPr lang="en-GB" sz="2800" cap="none"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Land </a:t>
            </a: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Registration </a:t>
            </a:r>
          </a:p>
          <a:p>
            <a:pPr>
              <a:lnSpc>
                <a:spcPct val="107000"/>
              </a:lnSpc>
              <a:spcAft>
                <a:spcPts val="0"/>
              </a:spcAft>
            </a:pP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Land Policy </a:t>
            </a:r>
            <a:r>
              <a:rPr lang="en-GB" sz="2800" cap="none"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&amp; Multi-Stakeholder </a:t>
            </a: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Dialogue </a:t>
            </a:r>
          </a:p>
          <a:p>
            <a:pPr>
              <a:lnSpc>
                <a:spcPct val="107000"/>
              </a:lnSpc>
              <a:spcAft>
                <a:spcPts val="0"/>
              </a:spcAft>
            </a:pPr>
            <a:r>
              <a:rPr lang="en-GB" sz="2800"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Land Monitoring, Indicators, </a:t>
            </a:r>
            <a:r>
              <a:rPr lang="en-GB" sz="2800" b="1" cap="none" dirty="0" smtClean="0">
                <a:latin typeface="Open Sans" panose="020B0606030504020204" pitchFamily="34" charset="0"/>
                <a:ea typeface="Open Sans" panose="020B0606030504020204" pitchFamily="34" charset="0"/>
                <a:cs typeface="Open Sans" panose="020B0606030504020204" pitchFamily="34" charset="0"/>
              </a:rPr>
              <a:t>Alternative </a:t>
            </a:r>
            <a:r>
              <a:rPr lang="en-GB" sz="2800" b="1" cap="none" dirty="0">
                <a:latin typeface="Open Sans" panose="020B0606030504020204" pitchFamily="34" charset="0"/>
                <a:ea typeface="Open Sans" panose="020B0606030504020204" pitchFamily="34" charset="0"/>
                <a:cs typeface="Open Sans" panose="020B0606030504020204" pitchFamily="34" charset="0"/>
              </a:rPr>
              <a:t>Reporting</a:t>
            </a:r>
          </a:p>
        </p:txBody>
      </p:sp>
      <p:sp>
        <p:nvSpPr>
          <p:cNvPr id="4" name="Text Placeholder 3"/>
          <p:cNvSpPr>
            <a:spLocks noGrp="1"/>
          </p:cNvSpPr>
          <p:nvPr>
            <p:ph type="body" sz="quarter" idx="12"/>
          </p:nvPr>
        </p:nvSpPr>
        <p:spPr>
          <a:xfrm>
            <a:off x="838200" y="1553601"/>
            <a:ext cx="10515600" cy="370515"/>
          </a:xfrm>
        </p:spPr>
        <p:txBody>
          <a:bodyPr/>
          <a:lstStyle/>
          <a:p>
            <a:r>
              <a:rPr lang="en-GB" sz="2800" b="1" dirty="0" smtClean="0">
                <a:latin typeface="Open Sans" panose="020B0606030504020204" pitchFamily="34" charset="0"/>
                <a:ea typeface="Open Sans" panose="020B0606030504020204" pitchFamily="34" charset="0"/>
                <a:cs typeface="Open Sans" panose="020B0606030504020204" pitchFamily="34" charset="0"/>
              </a:rPr>
              <a:t>Processes, tools, methods used</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556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Use of media &amp; </a:t>
            </a:r>
            <a:r>
              <a:rPr lang="en-GB" sz="4400" b="1"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comms</a:t>
            </a:r>
            <a:endParaRPr lang="en-GB" sz="4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2"/>
          </p:nvPr>
        </p:nvSpPr>
        <p:spPr>
          <a:xfrm>
            <a:off x="8078450" y="469662"/>
            <a:ext cx="3988633" cy="1299906"/>
          </a:xfrm>
        </p:spPr>
        <p:txBody>
          <a:bodyPr/>
          <a:lstStyle/>
          <a:p>
            <a:r>
              <a:rPr lang="en-GB" sz="2800" b="1" cap="none" dirty="0" smtClean="0">
                <a:latin typeface="Open Sans" panose="020B0606030504020204" pitchFamily="34" charset="0"/>
                <a:ea typeface="Open Sans" panose="020B0606030504020204" pitchFamily="34" charset="0"/>
                <a:cs typeface="Open Sans" panose="020B0606030504020204" pitchFamily="34" charset="0"/>
              </a:rPr>
              <a:t>Environmental Liaison Centre International, Kenya</a:t>
            </a:r>
            <a:endParaRPr lang="en-GB" sz="2800" b="1" cap="none"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584" y="1911350"/>
            <a:ext cx="2490838" cy="3500987"/>
          </a:xfrm>
          <a:prstGeom prst="rect">
            <a:avLst/>
          </a:prstGeom>
          <a:effectLst>
            <a:outerShdw blurRad="444500" dist="63500" dir="3900000" algn="t" rotWithShape="0">
              <a:prstClr val="black">
                <a:alpha val="40000"/>
              </a:prstClr>
            </a:outerShdw>
          </a:effectLst>
        </p:spPr>
      </p:pic>
      <p:sp>
        <p:nvSpPr>
          <p:cNvPr id="6" name="Content Placeholder 5"/>
          <p:cNvSpPr>
            <a:spLocks noGrp="1"/>
          </p:cNvSpPr>
          <p:nvPr>
            <p:ph sz="quarter" idx="10"/>
          </p:nvPr>
        </p:nvSpPr>
        <p:spPr>
          <a:xfrm>
            <a:off x="838200" y="1717366"/>
            <a:ext cx="7653496" cy="4188759"/>
          </a:xfrm>
        </p:spPr>
        <p:txBody>
          <a:bodyPr/>
          <a:lstStyle/>
          <a:p>
            <a:r>
              <a:rPr lang="en-GB" sz="2400" b="1" cap="none" dirty="0" smtClean="0">
                <a:latin typeface="Open Sans" panose="020B0606030504020204" pitchFamily="34" charset="0"/>
                <a:ea typeface="Open Sans" panose="020B0606030504020204" pitchFamily="34" charset="0"/>
                <a:cs typeface="Open Sans" panose="020B0606030504020204" pitchFamily="34" charset="0"/>
              </a:rPr>
              <a:t>Radio broadcasts </a:t>
            </a:r>
            <a:r>
              <a:rPr lang="en-GB" sz="2400" cap="none" dirty="0" smtClean="0">
                <a:latin typeface="Open Sans" panose="020B0606030504020204" pitchFamily="34" charset="0"/>
                <a:ea typeface="Open Sans" panose="020B0606030504020204" pitchFamily="34" charset="0"/>
                <a:cs typeface="Open Sans" panose="020B0606030504020204" pitchFamily="34" charset="0"/>
              </a:rPr>
              <a:t>to communicate with traditional leaders:</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Took opportunity in post-Constitution period to influence laws under formulation</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Worked to raise awareness &amp; capacity of elders to apply new legal provisions in conflict resolution</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Used respected elder as facilitator/expert for radio talks &amp; phone-in in vernacular </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Involving elders as champions raised legitimacy of women’s land rights in communities</a:t>
            </a:r>
          </a:p>
          <a:p>
            <a:pPr marL="342900" indent="-342900">
              <a:buFontTx/>
              <a:buChar char="-"/>
            </a:pPr>
            <a:endParaRPr lang="en-GB" sz="2400" cap="none"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891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708" y="407221"/>
            <a:ext cx="8052102" cy="701731"/>
          </a:xfrm>
        </p:spPr>
        <p:txBody>
          <a:bodyPr/>
          <a:lstStyle/>
          <a:p>
            <a:r>
              <a:rPr lang="en-GB" sz="44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Use of media &amp; </a:t>
            </a:r>
            <a:r>
              <a:rPr lang="en-GB" sz="4400" b="1" dirty="0" err="1" smtClean="0">
                <a:solidFill>
                  <a:schemeClr val="tx2"/>
                </a:solidFill>
                <a:latin typeface="Open Sans" panose="020B0606030504020204" pitchFamily="34" charset="0"/>
                <a:ea typeface="Open Sans" panose="020B0606030504020204" pitchFamily="34" charset="0"/>
                <a:cs typeface="Open Sans" panose="020B0606030504020204" pitchFamily="34" charset="0"/>
              </a:rPr>
              <a:t>comms</a:t>
            </a:r>
            <a:endParaRPr lang="en-GB" sz="4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3269" y="1761448"/>
            <a:ext cx="2448508" cy="3508375"/>
          </a:xfrm>
          <a:effectLst>
            <a:outerShdw blurRad="444500" dist="63500" dir="3900000" algn="t" rotWithShape="0">
              <a:prstClr val="black">
                <a:alpha val="40000"/>
              </a:prstClr>
            </a:outerShdw>
          </a:effectLst>
        </p:spPr>
      </p:pic>
      <p:sp>
        <p:nvSpPr>
          <p:cNvPr id="4" name="Text Placeholder 3"/>
          <p:cNvSpPr>
            <a:spLocks noGrp="1"/>
          </p:cNvSpPr>
          <p:nvPr>
            <p:ph type="body" sz="quarter" idx="12"/>
          </p:nvPr>
        </p:nvSpPr>
        <p:spPr>
          <a:xfrm>
            <a:off x="838200" y="559684"/>
            <a:ext cx="2684489" cy="872787"/>
          </a:xfrm>
        </p:spPr>
        <p:txBody>
          <a:bodyPr/>
          <a:lstStyle/>
          <a:p>
            <a:r>
              <a:rPr lang="en-GB" sz="2800" b="1" cap="none" dirty="0" err="1">
                <a:latin typeface="Open Sans" panose="020B0606030504020204" pitchFamily="34" charset="0"/>
                <a:ea typeface="Open Sans" panose="020B0606030504020204" pitchFamily="34" charset="0"/>
                <a:cs typeface="Open Sans" panose="020B0606030504020204" pitchFamily="34" charset="0"/>
              </a:rPr>
              <a:t>LandNet</a:t>
            </a:r>
            <a:r>
              <a:rPr lang="en-GB" sz="2800" b="1" cap="none" dirty="0">
                <a:latin typeface="Open Sans" panose="020B0606030504020204" pitchFamily="34" charset="0"/>
                <a:ea typeface="Open Sans" panose="020B0606030504020204" pitchFamily="34" charset="0"/>
                <a:cs typeface="Open Sans" panose="020B0606030504020204" pitchFamily="34" charset="0"/>
              </a:rPr>
              <a:t> Malawi</a:t>
            </a:r>
          </a:p>
        </p:txBody>
      </p:sp>
      <p:sp>
        <p:nvSpPr>
          <p:cNvPr id="6" name="Content Placeholder 5"/>
          <p:cNvSpPr txBox="1">
            <a:spLocks/>
          </p:cNvSpPr>
          <p:nvPr/>
        </p:nvSpPr>
        <p:spPr>
          <a:xfrm>
            <a:off x="3402767" y="1218445"/>
            <a:ext cx="8349522" cy="4837792"/>
          </a:xfrm>
          <a:prstGeom prst="rect">
            <a:avLst/>
          </a:prstGeom>
        </p:spPr>
        <p:txBody>
          <a:bodyPr/>
          <a:lstStyle>
            <a:lvl1pPr marL="0" indent="0" algn="l" defTabSz="914400" rtl="0" eaLnBrk="1" latinLnBrk="0" hangingPunct="1">
              <a:lnSpc>
                <a:spcPct val="90000"/>
              </a:lnSpc>
              <a:spcBef>
                <a:spcPts val="1000"/>
              </a:spcBef>
              <a:buFontTx/>
              <a:buNone/>
              <a:defRPr sz="1600" b="0" i="0" kern="1200" cap="all" spc="0" normalizeH="0" baseline="0">
                <a:solidFill>
                  <a:schemeClr val="tx1"/>
                </a:solidFill>
                <a:latin typeface="Arial Black" charset="0"/>
                <a:ea typeface="+mn-ea"/>
                <a:cs typeface="+mn-cs"/>
              </a:defRPr>
            </a:lvl1pPr>
            <a:lvl2pPr marL="0" indent="0" algn="l" defTabSz="914400" rtl="0" eaLnBrk="1" latinLnBrk="0" hangingPunct="1">
              <a:lnSpc>
                <a:spcPct val="90000"/>
              </a:lnSpc>
              <a:spcBef>
                <a:spcPts val="500"/>
              </a:spcBef>
              <a:spcAft>
                <a:spcPts val="600"/>
              </a:spcAft>
              <a:buFontTx/>
              <a:buNone/>
              <a:defRPr sz="1600" kern="1200" baseline="0">
                <a:solidFill>
                  <a:schemeClr val="tx1"/>
                </a:solidFill>
                <a:latin typeface="+mn-lt"/>
                <a:ea typeface="+mn-ea"/>
                <a:cs typeface="+mn-cs"/>
              </a:defRPr>
            </a:lvl2pPr>
            <a:lvl3pPr marL="285750" indent="-285750" algn="l" defTabSz="914400" rtl="0" eaLnBrk="1" latinLnBrk="0" hangingPunct="1">
              <a:lnSpc>
                <a:spcPct val="90000"/>
              </a:lnSpc>
              <a:spcBef>
                <a:spcPts val="500"/>
              </a:spcBef>
              <a:buFont typeface="Wingdings" charset="2"/>
              <a:buChar char="§"/>
              <a:defRPr sz="1600" kern="1200" baseline="0">
                <a:solidFill>
                  <a:schemeClr val="tx1"/>
                </a:solidFill>
                <a:latin typeface="+mn-lt"/>
                <a:ea typeface="+mn-ea"/>
                <a:cs typeface="+mn-cs"/>
              </a:defRPr>
            </a:lvl3pPr>
            <a:lvl4pPr marL="0" indent="0" algn="l" defTabSz="914400" rtl="0" eaLnBrk="1" latinLnBrk="0" hangingPunct="1">
              <a:lnSpc>
                <a:spcPct val="90000"/>
              </a:lnSpc>
              <a:spcBef>
                <a:spcPts val="1000"/>
              </a:spcBef>
              <a:buFontTx/>
              <a:buNone/>
              <a:defRPr sz="1600" kern="1200" baseline="0">
                <a:solidFill>
                  <a:schemeClr val="tx1"/>
                </a:solidFill>
                <a:latin typeface="+mn-lt"/>
                <a:ea typeface="+mn-ea"/>
                <a:cs typeface="+mn-cs"/>
              </a:defRPr>
            </a:lvl4pPr>
            <a:lvl5pPr marL="0" indent="0" algn="l" defTabSz="914400" rtl="0" eaLnBrk="1" latinLnBrk="0" hangingPunct="1">
              <a:lnSpc>
                <a:spcPct val="90000"/>
              </a:lnSpc>
              <a:spcBef>
                <a:spcPts val="1000"/>
              </a:spcBef>
              <a:buFontTx/>
              <a:buNone/>
              <a:defRPr sz="1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b="1" cap="none" dirty="0" smtClean="0">
                <a:latin typeface="Open Sans" panose="020B0606030504020204" pitchFamily="34" charset="0"/>
                <a:ea typeface="Open Sans" panose="020B0606030504020204" pitchFamily="34" charset="0"/>
                <a:cs typeface="Open Sans" panose="020B0606030504020204" pitchFamily="34" charset="0"/>
              </a:rPr>
              <a:t>Media campaign </a:t>
            </a:r>
            <a:r>
              <a:rPr lang="en-GB" sz="2400" cap="none" dirty="0" smtClean="0">
                <a:latin typeface="Open Sans" panose="020B0606030504020204" pitchFamily="34" charset="0"/>
                <a:ea typeface="Open Sans" panose="020B0606030504020204" pitchFamily="34" charset="0"/>
                <a:cs typeface="Open Sans" panose="020B0606030504020204" pitchFamily="34" charset="0"/>
              </a:rPr>
              <a:t>to raise awareness on land grabbing due to large-scale commercial farming affecting most vulnerable, often women, farmers:</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Involved journalists from 8 media houses visiting field sites to listen to villagers</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Stories exposed role of government, private investors, local elites and village chiefs</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Provided platform for communities’ voices</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General public targeted through through radio and print – led to public outcry &amp; investigation</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Contributed to passing of new laws and successful legal challenge</a:t>
            </a: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0957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917" y="411457"/>
            <a:ext cx="10515600" cy="701731"/>
          </a:xfrm>
        </p:spPr>
        <p:txBody>
          <a:bodyPr/>
          <a:lstStyle/>
          <a:p>
            <a:r>
              <a:rPr lang="en-GB" sz="44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Alternative reporting</a:t>
            </a:r>
            <a:endParaRPr lang="en-GB" sz="4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189958" y="2211152"/>
            <a:ext cx="2497697" cy="3508375"/>
          </a:xfrm>
          <a:effectLst>
            <a:outerShdw blurRad="444500" dist="63500" dir="3900000" algn="t" rotWithShape="0">
              <a:prstClr val="black">
                <a:alpha val="40000"/>
              </a:prstClr>
            </a:outerShdw>
          </a:effectLst>
        </p:spPr>
      </p:pic>
      <p:sp>
        <p:nvSpPr>
          <p:cNvPr id="4" name="Text Placeholder 3"/>
          <p:cNvSpPr>
            <a:spLocks noGrp="1"/>
          </p:cNvSpPr>
          <p:nvPr>
            <p:ph type="body" sz="quarter" idx="12"/>
          </p:nvPr>
        </p:nvSpPr>
        <p:spPr>
          <a:xfrm>
            <a:off x="8121585" y="364003"/>
            <a:ext cx="4070415" cy="1674660"/>
          </a:xfrm>
        </p:spPr>
        <p:txBody>
          <a:bodyPr/>
          <a:lstStyle/>
          <a:p>
            <a:r>
              <a:rPr lang="es-ES" sz="2800" b="1" cap="none" dirty="0">
                <a:latin typeface="Open Sans" panose="020B0606030504020204" pitchFamily="34" charset="0"/>
                <a:ea typeface="Open Sans" panose="020B0606030504020204" pitchFamily="34" charset="0"/>
                <a:cs typeface="Open Sans" panose="020B0606030504020204" pitchFamily="34" charset="0"/>
              </a:rPr>
              <a:t>Fundación Plurales</a:t>
            </a:r>
            <a:r>
              <a:rPr lang="es-ES" sz="2800" cap="none" dirty="0">
                <a:latin typeface="Open Sans" panose="020B0606030504020204" pitchFamily="34" charset="0"/>
                <a:ea typeface="Open Sans" panose="020B0606030504020204" pitchFamily="34" charset="0"/>
                <a:cs typeface="Open Sans" panose="020B0606030504020204" pitchFamily="34" charset="0"/>
              </a:rPr>
              <a:t>, </a:t>
            </a:r>
            <a:r>
              <a:rPr lang="es-ES" sz="2800" b="1" cap="none" dirty="0" err="1">
                <a:latin typeface="Open Sans" panose="020B0606030504020204" pitchFamily="34" charset="0"/>
                <a:ea typeface="Open Sans" panose="020B0606030504020204" pitchFamily="34" charset="0"/>
                <a:cs typeface="Open Sans" panose="020B0606030504020204" pitchFamily="34" charset="0"/>
              </a:rPr>
              <a:t>Fundapaz</a:t>
            </a:r>
            <a:r>
              <a:rPr lang="es-ES" sz="2800" cap="none" dirty="0">
                <a:latin typeface="Open Sans" panose="020B0606030504020204" pitchFamily="34" charset="0"/>
                <a:ea typeface="Open Sans" panose="020B0606030504020204" pitchFamily="34" charset="0"/>
                <a:cs typeface="Open Sans" panose="020B0606030504020204" pitchFamily="34" charset="0"/>
              </a:rPr>
              <a:t>, </a:t>
            </a:r>
            <a:r>
              <a:rPr lang="es-ES" sz="2800" b="1" cap="none" dirty="0">
                <a:latin typeface="Open Sans" panose="020B0606030504020204" pitchFamily="34" charset="0"/>
                <a:ea typeface="Open Sans" panose="020B0606030504020204" pitchFamily="34" charset="0"/>
                <a:cs typeface="Open Sans" panose="020B0606030504020204" pitchFamily="34" charset="0"/>
              </a:rPr>
              <a:t>Redes </a:t>
            </a:r>
            <a:r>
              <a:rPr lang="es-ES" sz="2800" b="1" cap="none" dirty="0" smtClean="0">
                <a:latin typeface="Open Sans" panose="020B0606030504020204" pitchFamily="34" charset="0"/>
                <a:ea typeface="Open Sans" panose="020B0606030504020204" pitchFamily="34" charset="0"/>
                <a:cs typeface="Open Sans" panose="020B0606030504020204" pitchFamily="34" charset="0"/>
              </a:rPr>
              <a:t>Chaco, Federación Agraria de Argentina</a:t>
            </a:r>
            <a:endParaRPr lang="en-GB" sz="2800" cap="none" dirty="0" smtClean="0">
              <a:latin typeface="Open Sans" panose="020B0606030504020204" pitchFamily="34" charset="0"/>
              <a:ea typeface="Open Sans" panose="020B0606030504020204" pitchFamily="34" charset="0"/>
              <a:cs typeface="Open Sans" panose="020B0606030504020204" pitchFamily="34" charset="0"/>
            </a:endParaRPr>
          </a:p>
          <a:p>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p:cNvSpPr txBox="1">
            <a:spLocks/>
          </p:cNvSpPr>
          <p:nvPr/>
        </p:nvSpPr>
        <p:spPr>
          <a:xfrm>
            <a:off x="838200" y="2211153"/>
            <a:ext cx="7046626" cy="3508375"/>
          </a:xfrm>
          <a:prstGeom prst="rect">
            <a:avLst/>
          </a:prstGeom>
        </p:spPr>
        <p:txBody>
          <a:bodyPr/>
          <a:lstStyle>
            <a:lvl1pPr marL="0" indent="0" algn="l" defTabSz="914400" rtl="0" eaLnBrk="1" latinLnBrk="0" hangingPunct="1">
              <a:lnSpc>
                <a:spcPct val="90000"/>
              </a:lnSpc>
              <a:spcBef>
                <a:spcPts val="1000"/>
              </a:spcBef>
              <a:buFontTx/>
              <a:buNone/>
              <a:defRPr sz="1600" b="0" i="0" kern="1200" cap="all" spc="0" normalizeH="0" baseline="0">
                <a:solidFill>
                  <a:schemeClr val="tx1"/>
                </a:solidFill>
                <a:latin typeface="Arial Black" charset="0"/>
                <a:ea typeface="+mn-ea"/>
                <a:cs typeface="+mn-cs"/>
              </a:defRPr>
            </a:lvl1pPr>
            <a:lvl2pPr marL="0" indent="0" algn="l" defTabSz="914400" rtl="0" eaLnBrk="1" latinLnBrk="0" hangingPunct="1">
              <a:lnSpc>
                <a:spcPct val="90000"/>
              </a:lnSpc>
              <a:spcBef>
                <a:spcPts val="500"/>
              </a:spcBef>
              <a:spcAft>
                <a:spcPts val="600"/>
              </a:spcAft>
              <a:buFontTx/>
              <a:buNone/>
              <a:defRPr sz="1600" kern="1200" baseline="0">
                <a:solidFill>
                  <a:schemeClr val="tx1"/>
                </a:solidFill>
                <a:latin typeface="+mn-lt"/>
                <a:ea typeface="+mn-ea"/>
                <a:cs typeface="+mn-cs"/>
              </a:defRPr>
            </a:lvl2pPr>
            <a:lvl3pPr marL="285750" indent="-285750" algn="l" defTabSz="914400" rtl="0" eaLnBrk="1" latinLnBrk="0" hangingPunct="1">
              <a:lnSpc>
                <a:spcPct val="90000"/>
              </a:lnSpc>
              <a:spcBef>
                <a:spcPts val="500"/>
              </a:spcBef>
              <a:buFont typeface="Wingdings" charset="2"/>
              <a:buChar char="§"/>
              <a:defRPr sz="1600" kern="1200" baseline="0">
                <a:solidFill>
                  <a:schemeClr val="tx1"/>
                </a:solidFill>
                <a:latin typeface="+mn-lt"/>
                <a:ea typeface="+mn-ea"/>
                <a:cs typeface="+mn-cs"/>
              </a:defRPr>
            </a:lvl3pPr>
            <a:lvl4pPr marL="0" indent="0" algn="l" defTabSz="914400" rtl="0" eaLnBrk="1" latinLnBrk="0" hangingPunct="1">
              <a:lnSpc>
                <a:spcPct val="90000"/>
              </a:lnSpc>
              <a:spcBef>
                <a:spcPts val="1000"/>
              </a:spcBef>
              <a:buFontTx/>
              <a:buNone/>
              <a:defRPr sz="1600" kern="1200" baseline="0">
                <a:solidFill>
                  <a:schemeClr val="tx1"/>
                </a:solidFill>
                <a:latin typeface="+mn-lt"/>
                <a:ea typeface="+mn-ea"/>
                <a:cs typeface="+mn-cs"/>
              </a:defRPr>
            </a:lvl4pPr>
            <a:lvl5pPr marL="0" indent="0" algn="l" defTabSz="914400" rtl="0" eaLnBrk="1" latinLnBrk="0" hangingPunct="1">
              <a:lnSpc>
                <a:spcPct val="90000"/>
              </a:lnSpc>
              <a:spcBef>
                <a:spcPts val="1000"/>
              </a:spcBef>
              <a:buFontTx/>
              <a:buNone/>
              <a:defRPr sz="1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5"/>
          <p:cNvSpPr txBox="1">
            <a:spLocks/>
          </p:cNvSpPr>
          <p:nvPr/>
        </p:nvSpPr>
        <p:spPr>
          <a:xfrm>
            <a:off x="860917" y="2338466"/>
            <a:ext cx="7023909" cy="3381062"/>
          </a:xfrm>
          <a:prstGeom prst="rect">
            <a:avLst/>
          </a:prstGeom>
        </p:spPr>
        <p:txBody>
          <a:bodyPr/>
          <a:lstStyle>
            <a:lvl1pPr marL="0" indent="0" algn="l" defTabSz="914400" rtl="0" eaLnBrk="1" latinLnBrk="0" hangingPunct="1">
              <a:lnSpc>
                <a:spcPct val="90000"/>
              </a:lnSpc>
              <a:spcBef>
                <a:spcPts val="1000"/>
              </a:spcBef>
              <a:buFontTx/>
              <a:buNone/>
              <a:defRPr sz="1600" b="0" i="0" kern="1200" cap="all" spc="0" normalizeH="0" baseline="0">
                <a:solidFill>
                  <a:schemeClr val="tx1"/>
                </a:solidFill>
                <a:latin typeface="Arial Black" charset="0"/>
                <a:ea typeface="+mn-ea"/>
                <a:cs typeface="+mn-cs"/>
              </a:defRPr>
            </a:lvl1pPr>
            <a:lvl2pPr marL="0" indent="0" algn="l" defTabSz="914400" rtl="0" eaLnBrk="1" latinLnBrk="0" hangingPunct="1">
              <a:lnSpc>
                <a:spcPct val="90000"/>
              </a:lnSpc>
              <a:spcBef>
                <a:spcPts val="500"/>
              </a:spcBef>
              <a:spcAft>
                <a:spcPts val="600"/>
              </a:spcAft>
              <a:buFontTx/>
              <a:buNone/>
              <a:defRPr sz="1600" kern="1200" baseline="0">
                <a:solidFill>
                  <a:schemeClr val="tx1"/>
                </a:solidFill>
                <a:latin typeface="+mn-lt"/>
                <a:ea typeface="+mn-ea"/>
                <a:cs typeface="+mn-cs"/>
              </a:defRPr>
            </a:lvl2pPr>
            <a:lvl3pPr marL="285750" indent="-285750" algn="l" defTabSz="914400" rtl="0" eaLnBrk="1" latinLnBrk="0" hangingPunct="1">
              <a:lnSpc>
                <a:spcPct val="90000"/>
              </a:lnSpc>
              <a:spcBef>
                <a:spcPts val="500"/>
              </a:spcBef>
              <a:buFont typeface="Wingdings" charset="2"/>
              <a:buChar char="§"/>
              <a:defRPr sz="1600" kern="1200" baseline="0">
                <a:solidFill>
                  <a:schemeClr val="tx1"/>
                </a:solidFill>
                <a:latin typeface="+mn-lt"/>
                <a:ea typeface="+mn-ea"/>
                <a:cs typeface="+mn-cs"/>
              </a:defRPr>
            </a:lvl3pPr>
            <a:lvl4pPr marL="0" indent="0" algn="l" defTabSz="914400" rtl="0" eaLnBrk="1" latinLnBrk="0" hangingPunct="1">
              <a:lnSpc>
                <a:spcPct val="90000"/>
              </a:lnSpc>
              <a:spcBef>
                <a:spcPts val="1000"/>
              </a:spcBef>
              <a:buFontTx/>
              <a:buNone/>
              <a:defRPr sz="1600" kern="1200" baseline="0">
                <a:solidFill>
                  <a:schemeClr val="tx1"/>
                </a:solidFill>
                <a:latin typeface="+mn-lt"/>
                <a:ea typeface="+mn-ea"/>
                <a:cs typeface="+mn-cs"/>
              </a:defRPr>
            </a:lvl4pPr>
            <a:lvl5pPr marL="0" indent="0" algn="l" defTabSz="914400" rtl="0" eaLnBrk="1" latinLnBrk="0" hangingPunct="1">
              <a:lnSpc>
                <a:spcPct val="90000"/>
              </a:lnSpc>
              <a:spcBef>
                <a:spcPts val="1000"/>
              </a:spcBef>
              <a:buFontTx/>
              <a:buNone/>
              <a:defRPr sz="1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5"/>
          <p:cNvSpPr txBox="1">
            <a:spLocks/>
          </p:cNvSpPr>
          <p:nvPr/>
        </p:nvSpPr>
        <p:spPr>
          <a:xfrm>
            <a:off x="838200" y="1282441"/>
            <a:ext cx="7329041" cy="4467068"/>
          </a:xfrm>
          <a:prstGeom prst="rect">
            <a:avLst/>
          </a:prstGeom>
        </p:spPr>
        <p:txBody>
          <a:bodyPr/>
          <a:lstStyle>
            <a:lvl1pPr marL="0" indent="0" algn="l" defTabSz="914400" rtl="0" eaLnBrk="1" latinLnBrk="0" hangingPunct="1">
              <a:lnSpc>
                <a:spcPct val="90000"/>
              </a:lnSpc>
              <a:spcBef>
                <a:spcPts val="1000"/>
              </a:spcBef>
              <a:buFontTx/>
              <a:buNone/>
              <a:defRPr sz="1600" b="0" i="0" kern="1200" cap="all" spc="0" normalizeH="0" baseline="0">
                <a:solidFill>
                  <a:schemeClr val="tx1"/>
                </a:solidFill>
                <a:latin typeface="Arial Black" charset="0"/>
                <a:ea typeface="+mn-ea"/>
                <a:cs typeface="+mn-cs"/>
              </a:defRPr>
            </a:lvl1pPr>
            <a:lvl2pPr marL="0" indent="0" algn="l" defTabSz="914400" rtl="0" eaLnBrk="1" latinLnBrk="0" hangingPunct="1">
              <a:lnSpc>
                <a:spcPct val="90000"/>
              </a:lnSpc>
              <a:spcBef>
                <a:spcPts val="500"/>
              </a:spcBef>
              <a:spcAft>
                <a:spcPts val="600"/>
              </a:spcAft>
              <a:buFontTx/>
              <a:buNone/>
              <a:defRPr sz="1600" kern="1200" baseline="0">
                <a:solidFill>
                  <a:schemeClr val="tx1"/>
                </a:solidFill>
                <a:latin typeface="+mn-lt"/>
                <a:ea typeface="+mn-ea"/>
                <a:cs typeface="+mn-cs"/>
              </a:defRPr>
            </a:lvl2pPr>
            <a:lvl3pPr marL="285750" indent="-285750" algn="l" defTabSz="914400" rtl="0" eaLnBrk="1" latinLnBrk="0" hangingPunct="1">
              <a:lnSpc>
                <a:spcPct val="90000"/>
              </a:lnSpc>
              <a:spcBef>
                <a:spcPts val="500"/>
              </a:spcBef>
              <a:buFont typeface="Wingdings" charset="2"/>
              <a:buChar char="§"/>
              <a:defRPr sz="1600" kern="1200" baseline="0">
                <a:solidFill>
                  <a:schemeClr val="tx1"/>
                </a:solidFill>
                <a:latin typeface="+mn-lt"/>
                <a:ea typeface="+mn-ea"/>
                <a:cs typeface="+mn-cs"/>
              </a:defRPr>
            </a:lvl3pPr>
            <a:lvl4pPr marL="0" indent="0" algn="l" defTabSz="914400" rtl="0" eaLnBrk="1" latinLnBrk="0" hangingPunct="1">
              <a:lnSpc>
                <a:spcPct val="90000"/>
              </a:lnSpc>
              <a:spcBef>
                <a:spcPts val="1000"/>
              </a:spcBef>
              <a:buFontTx/>
              <a:buNone/>
              <a:defRPr sz="1600" kern="1200" baseline="0">
                <a:solidFill>
                  <a:schemeClr val="tx1"/>
                </a:solidFill>
                <a:latin typeface="+mn-lt"/>
                <a:ea typeface="+mn-ea"/>
                <a:cs typeface="+mn-cs"/>
              </a:defRPr>
            </a:lvl4pPr>
            <a:lvl5pPr marL="0" indent="0" algn="l" defTabSz="914400" rtl="0" eaLnBrk="1" latinLnBrk="0" hangingPunct="1">
              <a:lnSpc>
                <a:spcPct val="90000"/>
              </a:lnSpc>
              <a:spcBef>
                <a:spcPts val="1000"/>
              </a:spcBef>
              <a:buFontTx/>
              <a:buNone/>
              <a:defRPr sz="1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b="1" cap="none" dirty="0">
                <a:latin typeface="Open Sans" panose="020B0606030504020204" pitchFamily="34" charset="0"/>
                <a:ea typeface="Open Sans" panose="020B0606030504020204" pitchFamily="34" charset="0"/>
                <a:cs typeface="Open Sans" panose="020B0606030504020204" pitchFamily="34" charset="0"/>
              </a:rPr>
              <a:t>Advocacy</a:t>
            </a:r>
            <a:r>
              <a:rPr lang="en-GB" sz="2400" cap="none" dirty="0">
                <a:latin typeface="Open Sans" panose="020B0606030504020204" pitchFamily="34" charset="0"/>
                <a:ea typeface="Open Sans" panose="020B0606030504020204" pitchFamily="34" charset="0"/>
                <a:cs typeface="Open Sans" panose="020B0606030504020204" pitchFamily="34" charset="0"/>
              </a:rPr>
              <a:t> before </a:t>
            </a:r>
            <a:r>
              <a:rPr lang="en-GB" sz="2400" b="1" cap="none" dirty="0" smtClean="0">
                <a:latin typeface="Open Sans" panose="020B0606030504020204" pitchFamily="34" charset="0"/>
                <a:ea typeface="Open Sans" panose="020B0606030504020204" pitchFamily="34" charset="0"/>
                <a:cs typeface="Open Sans" panose="020B0606030504020204" pitchFamily="34" charset="0"/>
              </a:rPr>
              <a:t>CEDAW </a:t>
            </a:r>
            <a:r>
              <a:rPr lang="en-GB" sz="2400" b="1" cap="none" dirty="0">
                <a:latin typeface="Open Sans" panose="020B0606030504020204" pitchFamily="34" charset="0"/>
                <a:ea typeface="Open Sans" panose="020B0606030504020204" pitchFamily="34" charset="0"/>
                <a:cs typeface="Open Sans" panose="020B0606030504020204" pitchFamily="34" charset="0"/>
              </a:rPr>
              <a:t>Committee </a:t>
            </a:r>
            <a:r>
              <a:rPr lang="en-GB" sz="2400" cap="none" dirty="0">
                <a:latin typeface="Open Sans" panose="020B0606030504020204" pitchFamily="34" charset="0"/>
                <a:ea typeface="Open Sans" panose="020B0606030504020204" pitchFamily="34" charset="0"/>
                <a:cs typeface="Open Sans" panose="020B0606030504020204" pitchFamily="34" charset="0"/>
              </a:rPr>
              <a:t>for positioning rural women's land </a:t>
            </a:r>
            <a:r>
              <a:rPr lang="en-GB" sz="2400" cap="none" dirty="0" smtClean="0">
                <a:latin typeface="Open Sans" panose="020B0606030504020204" pitchFamily="34" charset="0"/>
                <a:ea typeface="Open Sans" panose="020B0606030504020204" pitchFamily="34" charset="0"/>
                <a:cs typeface="Open Sans" panose="020B0606030504020204" pitchFamily="34" charset="0"/>
              </a:rPr>
              <a:t>rights:</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Collectively developed report that gives voice to women</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Presented reality </a:t>
            </a:r>
            <a:r>
              <a:rPr lang="en-GB" sz="2400" cap="none" dirty="0">
                <a:latin typeface="Open Sans" panose="020B0606030504020204" pitchFamily="34" charset="0"/>
                <a:ea typeface="Open Sans" panose="020B0606030504020204" pitchFamily="34" charset="0"/>
                <a:cs typeface="Open Sans" panose="020B0606030504020204" pitchFamily="34" charset="0"/>
              </a:rPr>
              <a:t>not covered in official </a:t>
            </a:r>
            <a:r>
              <a:rPr lang="en-GB" sz="2400" cap="none" dirty="0" smtClean="0">
                <a:latin typeface="Open Sans" panose="020B0606030504020204" pitchFamily="34" charset="0"/>
                <a:ea typeface="Open Sans" panose="020B0606030504020204" pitchFamily="34" charset="0"/>
                <a:cs typeface="Open Sans" panose="020B0606030504020204" pitchFamily="34" charset="0"/>
              </a:rPr>
              <a:t>reports of rural women lacking access to land &amp; water and suffering pollution </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Showed linkage between women’s rights and resource rights in the region</a:t>
            </a:r>
          </a:p>
          <a:p>
            <a:pPr marL="342900" indent="-342900">
              <a:buFontTx/>
              <a:buChar char="-"/>
            </a:pPr>
            <a:r>
              <a:rPr lang="en-GB" sz="2400" cap="none" dirty="0" smtClean="0">
                <a:latin typeface="Open Sans" panose="020B0606030504020204" pitchFamily="34" charset="0"/>
                <a:ea typeface="Open Sans" panose="020B0606030504020204" pitchFamily="34" charset="0"/>
                <a:cs typeface="Open Sans" panose="020B0606030504020204" pitchFamily="34" charset="0"/>
              </a:rPr>
              <a:t>Built basis for continued monitoring, created awareness beyond borders &amp; motivated activists to continue their struggle </a:t>
            </a:r>
          </a:p>
          <a:p>
            <a:pPr marL="342900" indent="-342900">
              <a:buFontTx/>
              <a:buChar char="-"/>
            </a:pPr>
            <a:endParaRPr lang="en-GB" sz="2400" cap="none"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cap="none"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8222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l="6358"/>
          <a:stretch/>
        </p:blipFill>
        <p:spPr>
          <a:xfrm>
            <a:off x="2628575" y="1661725"/>
            <a:ext cx="6694726" cy="5162224"/>
          </a:xfrm>
          <a:prstGeom prst="rect">
            <a:avLst/>
          </a:prstGeom>
          <a:noFill/>
          <a:ln>
            <a:noFill/>
          </a:ln>
        </p:spPr>
      </p:pic>
      <p:pic>
        <p:nvPicPr>
          <p:cNvPr id="155" name="Shape 155"/>
          <p:cNvPicPr preferRelativeResize="0"/>
          <p:nvPr/>
        </p:nvPicPr>
        <p:blipFill rotWithShape="1">
          <a:blip r:embed="rId4">
            <a:alphaModFix/>
          </a:blip>
          <a:srcRect l="-719" t="-1725" r="720" b="74467"/>
          <a:stretch/>
        </p:blipFill>
        <p:spPr>
          <a:xfrm>
            <a:off x="0" y="0"/>
            <a:ext cx="12192000" cy="1661725"/>
          </a:xfrm>
          <a:prstGeom prst="rect">
            <a:avLst/>
          </a:prstGeom>
          <a:noFill/>
          <a:ln>
            <a:noFill/>
          </a:ln>
        </p:spPr>
      </p:pic>
    </p:spTree>
    <p:extLst>
      <p:ext uri="{BB962C8B-B14F-4D97-AF65-F5344CB8AC3E}">
        <p14:creationId xmlns:p14="http://schemas.microsoft.com/office/powerpoint/2010/main" val="167391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latin typeface="Open Sans" panose="020B0606030504020204" pitchFamily="34" charset="0"/>
                <a:ea typeface="Open Sans" panose="020B0606030504020204" pitchFamily="34" charset="0"/>
                <a:cs typeface="Open Sans" panose="020B0606030504020204" pitchFamily="34" charset="0"/>
              </a:rPr>
              <a:t>Conclusion/recommendations</a:t>
            </a:r>
            <a:endParaRPr lang="en-GB"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838200" y="2091232"/>
            <a:ext cx="10515600" cy="3630613"/>
          </a:xfrm>
        </p:spPr>
        <p:txBody>
          <a:bodyPr/>
          <a:lstStyle/>
          <a:p>
            <a:r>
              <a:rPr lang="en-GB" sz="4000" cap="none" dirty="0">
                <a:latin typeface="Open Sans" panose="020B0606030504020204" pitchFamily="34" charset="0"/>
                <a:ea typeface="Open Sans" panose="020B0606030504020204" pitchFamily="34" charset="0"/>
                <a:cs typeface="Open Sans" panose="020B0606030504020204" pitchFamily="34" charset="0"/>
              </a:rPr>
              <a:t>Eliminate discrimination under the </a:t>
            </a:r>
            <a:r>
              <a:rPr lang="en-GB" sz="4000" cap="none" dirty="0" smtClean="0">
                <a:latin typeface="Open Sans" panose="020B0606030504020204" pitchFamily="34" charset="0"/>
                <a:ea typeface="Open Sans" panose="020B0606030504020204" pitchFamily="34" charset="0"/>
                <a:cs typeface="Open Sans" panose="020B0606030504020204" pitchFamily="34" charset="0"/>
              </a:rPr>
              <a:t>law</a:t>
            </a:r>
            <a:endParaRPr lang="en-GB" sz="2800" cap="none" dirty="0">
              <a:latin typeface="Open Sans" panose="020B0606030504020204" pitchFamily="34" charset="0"/>
              <a:ea typeface="Open Sans" panose="020B0606030504020204" pitchFamily="34" charset="0"/>
              <a:cs typeface="Open Sans" panose="020B0606030504020204" pitchFamily="34" charset="0"/>
            </a:endParaRPr>
          </a:p>
          <a:p>
            <a:pPr lvl="0"/>
            <a:r>
              <a:rPr lang="en-GB" sz="4000" cap="none" dirty="0" smtClean="0">
                <a:latin typeface="Open Sans" panose="020B0606030504020204" pitchFamily="34" charset="0"/>
                <a:ea typeface="Open Sans" panose="020B0606030504020204" pitchFamily="34" charset="0"/>
                <a:cs typeface="Open Sans" panose="020B0606030504020204" pitchFamily="34" charset="0"/>
              </a:rPr>
              <a:t>Educating </a:t>
            </a:r>
            <a:r>
              <a:rPr lang="en-GB" sz="4000" cap="none" dirty="0">
                <a:latin typeface="Open Sans" panose="020B0606030504020204" pitchFamily="34" charset="0"/>
                <a:ea typeface="Open Sans" panose="020B0606030504020204" pitchFamily="34" charset="0"/>
                <a:cs typeface="Open Sans" panose="020B0606030504020204" pitchFamily="34" charset="0"/>
              </a:rPr>
              <a:t>officials </a:t>
            </a:r>
            <a:endParaRPr lang="en-GB" sz="4000" cap="none" dirty="0" smtClean="0">
              <a:latin typeface="Open Sans" panose="020B0606030504020204" pitchFamily="34" charset="0"/>
              <a:ea typeface="Open Sans" panose="020B0606030504020204" pitchFamily="34" charset="0"/>
              <a:cs typeface="Open Sans" panose="020B0606030504020204" pitchFamily="34" charset="0"/>
            </a:endParaRPr>
          </a:p>
          <a:p>
            <a:pPr lvl="0"/>
            <a:r>
              <a:rPr lang="en-GB" sz="4000" cap="none" dirty="0" smtClean="0">
                <a:latin typeface="Open Sans" panose="020B0606030504020204" pitchFamily="34" charset="0"/>
                <a:ea typeface="Open Sans" panose="020B0606030504020204" pitchFamily="34" charset="0"/>
                <a:cs typeface="Open Sans" panose="020B0606030504020204" pitchFamily="34" charset="0"/>
              </a:rPr>
              <a:t>Adjusting </a:t>
            </a:r>
            <a:r>
              <a:rPr lang="en-GB" sz="4000" cap="none" dirty="0">
                <a:latin typeface="Open Sans" panose="020B0606030504020204" pitchFamily="34" charset="0"/>
                <a:ea typeface="Open Sans" panose="020B0606030504020204" pitchFamily="34" charset="0"/>
                <a:cs typeface="Open Sans" panose="020B0606030504020204" pitchFamily="34" charset="0"/>
              </a:rPr>
              <a:t>bureaucratic </a:t>
            </a:r>
            <a:r>
              <a:rPr lang="en-GB" sz="4000" cap="none" dirty="0" smtClean="0">
                <a:latin typeface="Open Sans" panose="020B0606030504020204" pitchFamily="34" charset="0"/>
                <a:ea typeface="Open Sans" panose="020B0606030504020204" pitchFamily="34" charset="0"/>
                <a:cs typeface="Open Sans" panose="020B0606030504020204" pitchFamily="34" charset="0"/>
              </a:rPr>
              <a:t>procedures</a:t>
            </a:r>
            <a:endParaRPr lang="en-GB" sz="2800" cap="none" dirty="0">
              <a:latin typeface="Open Sans" panose="020B0606030504020204" pitchFamily="34" charset="0"/>
              <a:ea typeface="Open Sans" panose="020B0606030504020204" pitchFamily="34" charset="0"/>
              <a:cs typeface="Open Sans" panose="020B0606030504020204" pitchFamily="34" charset="0"/>
            </a:endParaRPr>
          </a:p>
          <a:p>
            <a:pPr lvl="0"/>
            <a:r>
              <a:rPr lang="en-GB" sz="4000" cap="none" dirty="0" smtClean="0">
                <a:latin typeface="Open Sans" panose="020B0606030504020204" pitchFamily="34" charset="0"/>
                <a:ea typeface="Open Sans" panose="020B0606030504020204" pitchFamily="34" charset="0"/>
                <a:cs typeface="Open Sans" panose="020B0606030504020204" pitchFamily="34" charset="0"/>
              </a:rPr>
              <a:t>Titling/certification</a:t>
            </a:r>
            <a:endParaRPr lang="en-GB" sz="2800" cap="none" dirty="0">
              <a:latin typeface="Open Sans" panose="020B0606030504020204" pitchFamily="34" charset="0"/>
              <a:ea typeface="Open Sans" panose="020B0606030504020204" pitchFamily="34" charset="0"/>
              <a:cs typeface="Open Sans" panose="020B0606030504020204" pitchFamily="34" charset="0"/>
            </a:endParaRPr>
          </a:p>
          <a:p>
            <a:pPr lvl="0"/>
            <a:r>
              <a:rPr lang="en-GB" sz="4000" cap="none" dirty="0" smtClean="0">
                <a:latin typeface="Open Sans" panose="020B0606030504020204" pitchFamily="34" charset="0"/>
                <a:ea typeface="Open Sans" panose="020B0606030504020204" pitchFamily="34" charset="0"/>
                <a:cs typeface="Open Sans" panose="020B0606030504020204" pitchFamily="34" charset="0"/>
              </a:rPr>
              <a:t>(Legal) awareness/empowerment</a:t>
            </a:r>
            <a:endParaRPr lang="en-GB" sz="4000" cap="non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2"/>
          </p:nvPr>
        </p:nvSpPr>
        <p:spPr/>
        <p:txBody>
          <a:bodyPr/>
          <a:lstStyle/>
          <a:p>
            <a:r>
              <a:rPr lang="en-GB" sz="2800" b="1" dirty="0" smtClean="0">
                <a:latin typeface="Open Sans" panose="020B0606030504020204" pitchFamily="34" charset="0"/>
                <a:ea typeface="Open Sans" panose="020B0606030504020204" pitchFamily="34" charset="0"/>
                <a:cs typeface="Open Sans" panose="020B0606030504020204" pitchFamily="34" charset="0"/>
              </a:rPr>
              <a:t>Steps to strengthen women’s land rights</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005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latin typeface="Open Sans"/>
                <a:ea typeface="Open Sans"/>
                <a:cs typeface="Open Sans"/>
                <a:sym typeface="Arial"/>
              </a:rPr>
              <a:t>Outline</a:t>
            </a:r>
          </a:p>
        </p:txBody>
      </p:sp>
      <p:sp>
        <p:nvSpPr>
          <p:cNvPr id="3" name="Text Placeholder 2"/>
          <p:cNvSpPr>
            <a:spLocks noGrp="1"/>
          </p:cNvSpPr>
          <p:nvPr>
            <p:ph type="body" idx="1"/>
          </p:nvPr>
        </p:nvSpPr>
        <p:spPr/>
        <p:txBody>
          <a:bodyPr/>
          <a:lstStyle/>
          <a:p>
            <a:pPr lvl="0">
              <a:lnSpc>
                <a:spcPct val="150000"/>
              </a:lnSpc>
              <a:spcBef>
                <a:spcPts val="300"/>
              </a:spcBef>
            </a:pPr>
            <a:r>
              <a:rPr lang="en-GB" sz="3150" b="1" dirty="0">
                <a:latin typeface="Open Sans" panose="020B0606030504020204" pitchFamily="34" charset="0"/>
                <a:ea typeface="Open Sans" panose="020B0606030504020204" pitchFamily="34" charset="0"/>
                <a:cs typeface="Open Sans" panose="020B0606030504020204" pitchFamily="34" charset="0"/>
              </a:rPr>
              <a:t>ILC</a:t>
            </a:r>
            <a:r>
              <a:rPr lang="en-GB" sz="3150" dirty="0">
                <a:latin typeface="Open Sans" panose="020B0606030504020204" pitchFamily="34" charset="0"/>
                <a:ea typeface="Open Sans" panose="020B0606030504020204" pitchFamily="34" charset="0"/>
                <a:cs typeface="Open Sans" panose="020B0606030504020204" pitchFamily="34" charset="0"/>
              </a:rPr>
              <a:t> – a </a:t>
            </a:r>
            <a:r>
              <a:rPr lang="en-GB" sz="3150" b="1" dirty="0">
                <a:latin typeface="Open Sans" panose="020B0606030504020204" pitchFamily="34" charset="0"/>
                <a:ea typeface="Open Sans" panose="020B0606030504020204" pitchFamily="34" charset="0"/>
                <a:cs typeface="Open Sans" panose="020B0606030504020204" pitchFamily="34" charset="0"/>
              </a:rPr>
              <a:t>diverse global network </a:t>
            </a:r>
            <a:r>
              <a:rPr lang="en-GB" sz="3150" dirty="0">
                <a:latin typeface="Open Sans" panose="020B0606030504020204" pitchFamily="34" charset="0"/>
                <a:ea typeface="Open Sans" panose="020B0606030504020204" pitchFamily="34" charset="0"/>
                <a:cs typeface="Open Sans" panose="020B0606030504020204" pitchFamily="34" charset="0"/>
              </a:rPr>
              <a:t>with one goal</a:t>
            </a:r>
          </a:p>
          <a:p>
            <a:pPr lvl="0">
              <a:lnSpc>
                <a:spcPct val="150000"/>
              </a:lnSpc>
              <a:spcBef>
                <a:spcPts val="300"/>
              </a:spcBef>
            </a:pPr>
            <a:r>
              <a:rPr lang="en-GB" sz="3150" b="1" dirty="0" smtClean="0">
                <a:latin typeface="Open Sans" panose="020B0606030504020204" pitchFamily="34" charset="0"/>
                <a:ea typeface="Open Sans" panose="020B0606030504020204" pitchFamily="34" charset="0"/>
                <a:cs typeface="Open Sans" panose="020B0606030504020204" pitchFamily="34" charset="0"/>
              </a:rPr>
              <a:t>Why </a:t>
            </a:r>
            <a:r>
              <a:rPr lang="en-GB" sz="3150" b="1" dirty="0">
                <a:latin typeface="Open Sans" panose="020B0606030504020204" pitchFamily="34" charset="0"/>
                <a:ea typeface="Open Sans" panose="020B0606030504020204" pitchFamily="34" charset="0"/>
                <a:cs typeface="Open Sans" panose="020B0606030504020204" pitchFamily="34" charset="0"/>
              </a:rPr>
              <a:t>Land Rights </a:t>
            </a:r>
            <a:r>
              <a:rPr lang="en-GB" sz="3150" dirty="0">
                <a:latin typeface="Open Sans" panose="020B0606030504020204" pitchFamily="34" charset="0"/>
                <a:ea typeface="Open Sans" panose="020B0606030504020204" pitchFamily="34" charset="0"/>
                <a:cs typeface="Open Sans" panose="020B0606030504020204" pitchFamily="34" charset="0"/>
              </a:rPr>
              <a:t>– and why </a:t>
            </a:r>
            <a:r>
              <a:rPr lang="en-GB" sz="3150" b="1" dirty="0">
                <a:latin typeface="Open Sans" panose="020B0606030504020204" pitchFamily="34" charset="0"/>
                <a:ea typeface="Open Sans" panose="020B0606030504020204" pitchFamily="34" charset="0"/>
                <a:cs typeface="Open Sans" panose="020B0606030504020204" pitchFamily="34" charset="0"/>
              </a:rPr>
              <a:t>women's</a:t>
            </a:r>
            <a:r>
              <a:rPr lang="en-GB" sz="3150" dirty="0">
                <a:latin typeface="Open Sans" panose="020B0606030504020204" pitchFamily="34" charset="0"/>
                <a:ea typeface="Open Sans" panose="020B0606030504020204" pitchFamily="34" charset="0"/>
                <a:cs typeface="Open Sans" panose="020B0606030504020204" pitchFamily="34" charset="0"/>
              </a:rPr>
              <a:t> land rights?</a:t>
            </a:r>
          </a:p>
          <a:p>
            <a:pPr lvl="0">
              <a:lnSpc>
                <a:spcPct val="150000"/>
              </a:lnSpc>
              <a:spcBef>
                <a:spcPts val="300"/>
              </a:spcBef>
            </a:pPr>
            <a:r>
              <a:rPr lang="en-GB" sz="3150" dirty="0" smtClean="0">
                <a:latin typeface="Open Sans" panose="020B0606030504020204" pitchFamily="34" charset="0"/>
                <a:ea typeface="Open Sans" panose="020B0606030504020204" pitchFamily="34" charset="0"/>
                <a:cs typeface="Open Sans" panose="020B0606030504020204" pitchFamily="34" charset="0"/>
              </a:rPr>
              <a:t>Current </a:t>
            </a:r>
            <a:r>
              <a:rPr lang="en-GB" sz="3150" b="1" dirty="0" smtClean="0">
                <a:latin typeface="Open Sans" panose="020B0606030504020204" pitchFamily="34" charset="0"/>
                <a:ea typeface="Open Sans" panose="020B0606030504020204" pitchFamily="34" charset="0"/>
                <a:cs typeface="Open Sans" panose="020B0606030504020204" pitchFamily="34" charset="0"/>
              </a:rPr>
              <a:t>trends</a:t>
            </a:r>
            <a:r>
              <a:rPr lang="en-GB" sz="3150" dirty="0" smtClean="0">
                <a:latin typeface="Open Sans" panose="020B0606030504020204" pitchFamily="34" charset="0"/>
                <a:ea typeface="Open Sans" panose="020B0606030504020204" pitchFamily="34" charset="0"/>
                <a:cs typeface="Open Sans" panose="020B0606030504020204" pitchFamily="34" charset="0"/>
              </a:rPr>
              <a:t> and </a:t>
            </a:r>
            <a:r>
              <a:rPr lang="en-GB" sz="3150" b="1" dirty="0" smtClean="0">
                <a:latin typeface="Open Sans" panose="020B0606030504020204" pitchFamily="34" charset="0"/>
                <a:ea typeface="Open Sans" panose="020B0606030504020204" pitchFamily="34" charset="0"/>
                <a:cs typeface="Open Sans" panose="020B0606030504020204" pitchFamily="34" charset="0"/>
              </a:rPr>
              <a:t>opportunities</a:t>
            </a:r>
            <a:endParaRPr lang="en-GB" sz="315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300"/>
              </a:spcBef>
            </a:pPr>
            <a:r>
              <a:rPr lang="en-GB" sz="3150" b="1" dirty="0" smtClean="0">
                <a:latin typeface="Open Sans" panose="020B0606030504020204" pitchFamily="34" charset="0"/>
                <a:ea typeface="Open Sans" panose="020B0606030504020204" pitchFamily="34" charset="0"/>
                <a:cs typeface="Open Sans" panose="020B0606030504020204" pitchFamily="34" charset="0"/>
              </a:rPr>
              <a:t>Good practices </a:t>
            </a:r>
            <a:r>
              <a:rPr lang="en-GB" sz="3150" dirty="0" smtClean="0">
                <a:latin typeface="Open Sans" panose="020B0606030504020204" pitchFamily="34" charset="0"/>
                <a:ea typeface="Open Sans" panose="020B0606030504020204" pitchFamily="34" charset="0"/>
                <a:cs typeface="Open Sans" panose="020B0606030504020204" pitchFamily="34" charset="0"/>
              </a:rPr>
              <a:t>from the ILC network</a:t>
            </a:r>
          </a:p>
          <a:p>
            <a:pPr>
              <a:lnSpc>
                <a:spcPct val="150000"/>
              </a:lnSpc>
              <a:spcBef>
                <a:spcPts val="300"/>
              </a:spcBef>
            </a:pPr>
            <a:r>
              <a:rPr lang="en-GB" sz="3150" b="1" dirty="0" smtClean="0">
                <a:latin typeface="Open Sans" panose="020B0606030504020204" pitchFamily="34" charset="0"/>
                <a:ea typeface="Open Sans" panose="020B0606030504020204" pitchFamily="34" charset="0"/>
                <a:cs typeface="Open Sans" panose="020B0606030504020204" pitchFamily="34" charset="0"/>
              </a:rPr>
              <a:t>Recommendations</a:t>
            </a:r>
            <a:endParaRPr lang="en-GB" sz="31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hape 109"/>
          <p:cNvSpPr/>
          <p:nvPr/>
        </p:nvSpPr>
        <p:spPr>
          <a:xfrm>
            <a:off x="911424" y="1628800"/>
            <a:ext cx="3276599" cy="101600"/>
          </a:xfrm>
          <a:prstGeom prst="rect">
            <a:avLst/>
          </a:prstGeom>
          <a:solidFill>
            <a:srgbClr val="FFE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Open Sans"/>
              <a:ea typeface="Open Sans"/>
              <a:cs typeface="Open Sans"/>
              <a:sym typeface="Open Sans"/>
            </a:endParaRPr>
          </a:p>
        </p:txBody>
      </p:sp>
    </p:spTree>
    <p:extLst>
      <p:ext uri="{BB962C8B-B14F-4D97-AF65-F5344CB8AC3E}">
        <p14:creationId xmlns:p14="http://schemas.microsoft.com/office/powerpoint/2010/main" val="31163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4656" y="4384729"/>
            <a:ext cx="3209144" cy="651968"/>
          </a:xfrm>
        </p:spPr>
        <p:txBody>
          <a:bodyPr/>
          <a:lstStyle/>
          <a:p>
            <a:r>
              <a:rPr lang="en-GB" sz="2800" dirty="0" smtClean="0">
                <a:latin typeface="Open Sans" panose="020B0606030504020204" pitchFamily="34" charset="0"/>
                <a:ea typeface="Open Sans" panose="020B0606030504020204" pitchFamily="34" charset="0"/>
                <a:cs typeface="Open Sans" panose="020B0606030504020204" pitchFamily="34" charset="0"/>
              </a:rPr>
              <a:t>Rebecca Solnit</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2"/>
          </p:nvPr>
        </p:nvSpPr>
        <p:spPr>
          <a:xfrm>
            <a:off x="838200" y="1139252"/>
            <a:ext cx="10515600" cy="3245477"/>
          </a:xfrm>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"That women are equal to men and deserve equal rights, is no longer an earth-shattering idea, and that in itself is a great victory, but getting institutions and individuals to abide by it is another matter."</a:t>
            </a:r>
          </a:p>
          <a:p>
            <a:endParaRPr lang="en-GB" b="1" dirty="0"/>
          </a:p>
        </p:txBody>
      </p:sp>
    </p:spTree>
    <p:extLst>
      <p:ext uri="{BB962C8B-B14F-4D97-AF65-F5344CB8AC3E}">
        <p14:creationId xmlns:p14="http://schemas.microsoft.com/office/powerpoint/2010/main" val="248453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57306">
            <a:off x="3117985" y="2403975"/>
            <a:ext cx="7513846" cy="1569660"/>
          </a:xfrm>
          <a:prstGeom prst="rect">
            <a:avLst/>
          </a:prstGeom>
          <a:noFill/>
        </p:spPr>
        <p:txBody>
          <a:bodyPr wrap="square" rtlCol="0">
            <a:spAutoFit/>
          </a:bodyPr>
          <a:lstStyle/>
          <a:p>
            <a:r>
              <a:rPr lang="en-GB" sz="9600" b="1" dirty="0" smtClean="0">
                <a:solidFill>
                  <a:schemeClr val="accent1"/>
                </a:solidFill>
                <a:latin typeface="Bradley Hand ITC" panose="03070402050302030203" pitchFamily="66" charset="0"/>
              </a:rPr>
              <a:t>Thank you!</a:t>
            </a:r>
            <a:endParaRPr lang="en-GB" sz="9600" b="1" dirty="0">
              <a:solidFill>
                <a:schemeClr val="accent1"/>
              </a:solidFill>
              <a:latin typeface="Bradley Hand ITC" panose="03070402050302030203" pitchFamily="66" charset="0"/>
            </a:endParaRPr>
          </a:p>
        </p:txBody>
      </p:sp>
      <p:sp>
        <p:nvSpPr>
          <p:cNvPr id="3" name="TextBox 2"/>
          <p:cNvSpPr txBox="1"/>
          <p:nvPr/>
        </p:nvSpPr>
        <p:spPr>
          <a:xfrm>
            <a:off x="9009089" y="4674417"/>
            <a:ext cx="3062990" cy="923330"/>
          </a:xfrm>
          <a:prstGeom prst="rect">
            <a:avLst/>
          </a:prstGeom>
          <a:noFill/>
        </p:spPr>
        <p:txBody>
          <a:bodyPr wrap="square" rtlCol="0">
            <a:spAutoFit/>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Visit </a:t>
            </a:r>
            <a:r>
              <a:rPr lang="en-GB" dirty="0" smtClean="0">
                <a:latin typeface="Open Sans" panose="020B0606030504020204" pitchFamily="34" charset="0"/>
                <a:ea typeface="Open Sans" panose="020B0606030504020204" pitchFamily="34" charset="0"/>
                <a:cs typeface="Open Sans" panose="020B0606030504020204" pitchFamily="34" charset="0"/>
                <a:hlinkClick r:id="rId2"/>
              </a:rPr>
              <a:t>www.landcoalition.org</a:t>
            </a:r>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smtClean="0">
                <a:latin typeface="Open Sans" panose="020B0606030504020204" pitchFamily="34" charset="0"/>
                <a:ea typeface="Open Sans" panose="020B0606030504020204" pitchFamily="34" charset="0"/>
                <a:cs typeface="Open Sans" panose="020B0606030504020204" pitchFamily="34" charset="0"/>
              </a:rPr>
              <a:t>or contact</a:t>
            </a:r>
          </a:p>
          <a:p>
            <a:r>
              <a:rPr lang="en-GB" dirty="0" smtClean="0">
                <a:latin typeface="Open Sans" panose="020B0606030504020204" pitchFamily="34" charset="0"/>
                <a:ea typeface="Open Sans" panose="020B0606030504020204" pitchFamily="34" charset="0"/>
                <a:cs typeface="Open Sans" panose="020B0606030504020204" pitchFamily="34" charset="0"/>
                <a:hlinkClick r:id="rId3"/>
              </a:rPr>
              <a:t>s.pallas@landcoalition.org</a:t>
            </a:r>
            <a:r>
              <a:rPr lang="en-GB" dirty="0" smtClean="0">
                <a:latin typeface="Open Sans" panose="020B0606030504020204" pitchFamily="34" charset="0"/>
                <a:ea typeface="Open Sans" panose="020B0606030504020204" pitchFamily="34" charset="0"/>
                <a:cs typeface="Open Sans" panose="020B0606030504020204" pitchFamily="34" charset="0"/>
              </a:rPr>
              <a:t>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9933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000" dirty="0" smtClean="0">
                <a:latin typeface="Open Sans" panose="020B0606030504020204" pitchFamily="34" charset="0"/>
                <a:ea typeface="Open Sans" panose="020B0606030504020204" pitchFamily="34" charset="0"/>
                <a:cs typeface="Open Sans" panose="020B0606030504020204" pitchFamily="34" charset="0"/>
              </a:rPr>
              <a:t>Links fo</a:t>
            </a:r>
            <a:r>
              <a:rPr lang="en-GB" sz="4000" dirty="0" smtClean="0">
                <a:latin typeface="Open Sans" panose="020B0606030504020204" pitchFamily="34" charset="0"/>
                <a:ea typeface="Open Sans" panose="020B0606030504020204" pitchFamily="34" charset="0"/>
                <a:cs typeface="Open Sans" panose="020B0606030504020204" pitchFamily="34" charset="0"/>
              </a:rPr>
              <a:t>r further info:</a:t>
            </a:r>
          </a:p>
          <a:p>
            <a:endParaRPr lang="en-GB" sz="4000" dirty="0" smtClean="0">
              <a:latin typeface="Open Sans" panose="020B0606030504020204" pitchFamily="34" charset="0"/>
              <a:ea typeface="Open Sans" panose="020B0606030504020204" pitchFamily="34" charset="0"/>
              <a:cs typeface="Open Sans" panose="020B0606030504020204" pitchFamily="34" charset="0"/>
            </a:endParaRPr>
          </a:p>
          <a:p>
            <a:r>
              <a:rPr lang="en-GB" sz="4000" cap="none" dirty="0" smtClean="0">
                <a:latin typeface="Open Sans" panose="020B0606030504020204" pitchFamily="34" charset="0"/>
                <a:ea typeface="Open Sans" panose="020B0606030504020204" pitchFamily="34" charset="0"/>
                <a:cs typeface="Open Sans" panose="020B0606030504020204" pitchFamily="34" charset="0"/>
              </a:rPr>
              <a:t>Landcoalition.org</a:t>
            </a:r>
          </a:p>
          <a:p>
            <a:r>
              <a:rPr lang="en-GB" sz="4000" cap="none" dirty="0" smtClean="0">
                <a:latin typeface="Open Sans" panose="020B0606030504020204" pitchFamily="34" charset="0"/>
                <a:ea typeface="Open Sans" panose="020B0606030504020204" pitchFamily="34" charset="0"/>
                <a:cs typeface="Open Sans" panose="020B0606030504020204" pitchFamily="34" charset="0"/>
              </a:rPr>
              <a:t>Landportal.info</a:t>
            </a:r>
          </a:p>
          <a:p>
            <a:r>
              <a:rPr lang="en-GB" sz="4000" cap="none" dirty="0">
                <a:latin typeface="Open Sans" panose="020B0606030504020204" pitchFamily="34" charset="0"/>
                <a:ea typeface="Open Sans" panose="020B0606030504020204" pitchFamily="34" charset="0"/>
                <a:cs typeface="Open Sans" panose="020B0606030504020204" pitchFamily="34" charset="0"/>
              </a:rPr>
              <a:t>fao.org/gender-</a:t>
            </a:r>
            <a:r>
              <a:rPr lang="en-GB" sz="4000" cap="none" dirty="0" err="1">
                <a:latin typeface="Open Sans" panose="020B0606030504020204" pitchFamily="34" charset="0"/>
                <a:ea typeface="Open Sans" panose="020B0606030504020204" pitchFamily="34" charset="0"/>
                <a:cs typeface="Open Sans" panose="020B0606030504020204" pitchFamily="34" charset="0"/>
              </a:rPr>
              <a:t>landrights</a:t>
            </a:r>
            <a:r>
              <a:rPr lang="en-GB" sz="4000" cap="none" dirty="0">
                <a:latin typeface="Open Sans" panose="020B0606030504020204" pitchFamily="34" charset="0"/>
                <a:ea typeface="Open Sans" panose="020B0606030504020204" pitchFamily="34" charset="0"/>
                <a:cs typeface="Open Sans" panose="020B0606030504020204" pitchFamily="34" charset="0"/>
              </a:rPr>
              <a:t>-database/</a:t>
            </a:r>
            <a:r>
              <a:rPr lang="en-GB" sz="4000" cap="none" dirty="0" err="1">
                <a:latin typeface="Open Sans" panose="020B0606030504020204" pitchFamily="34" charset="0"/>
                <a:ea typeface="Open Sans" panose="020B0606030504020204" pitchFamily="34" charset="0"/>
                <a:cs typeface="Open Sans" panose="020B0606030504020204" pitchFamily="34" charset="0"/>
              </a:rPr>
              <a:t>en</a:t>
            </a:r>
            <a:r>
              <a:rPr lang="en-GB" sz="4000" cap="none" dirty="0">
                <a:latin typeface="Open Sans" panose="020B0606030504020204" pitchFamily="34" charset="0"/>
                <a:ea typeface="Open Sans" panose="020B0606030504020204" pitchFamily="34" charset="0"/>
                <a:cs typeface="Open Sans" panose="020B0606030504020204" pitchFamily="34" charset="0"/>
              </a:rPr>
              <a:t>/</a:t>
            </a:r>
          </a:p>
          <a:p>
            <a:r>
              <a:rPr lang="en-GB" sz="4000" cap="none" dirty="0">
                <a:latin typeface="Open Sans" panose="020B0606030504020204" pitchFamily="34" charset="0"/>
                <a:ea typeface="Open Sans" panose="020B0606030504020204" pitchFamily="34" charset="0"/>
                <a:cs typeface="Open Sans" panose="020B0606030504020204" pitchFamily="34" charset="0"/>
              </a:rPr>
              <a:t>www.thisisplace.org/</a:t>
            </a:r>
          </a:p>
        </p:txBody>
      </p:sp>
    </p:spTree>
    <p:extLst>
      <p:ext uri="{BB962C8B-B14F-4D97-AF65-F5344CB8AC3E}">
        <p14:creationId xmlns:p14="http://schemas.microsoft.com/office/powerpoint/2010/main" val="367046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l="13939"/>
          <a:stretch/>
        </p:blipFill>
        <p:spPr>
          <a:xfrm>
            <a:off x="0" y="308428"/>
            <a:ext cx="12192000" cy="6013348"/>
          </a:xfrm>
          <a:prstGeom prst="rect">
            <a:avLst/>
          </a:prstGeom>
          <a:noFill/>
          <a:ln>
            <a:noFill/>
          </a:ln>
        </p:spPr>
      </p:pic>
      <p:pic>
        <p:nvPicPr>
          <p:cNvPr id="193" name="Shape 193"/>
          <p:cNvPicPr preferRelativeResize="0"/>
          <p:nvPr/>
        </p:nvPicPr>
        <p:blipFill rotWithShape="1">
          <a:blip r:embed="rId4">
            <a:alphaModFix/>
          </a:blip>
          <a:srcRect/>
          <a:stretch/>
        </p:blipFill>
        <p:spPr>
          <a:xfrm>
            <a:off x="355289" y="308428"/>
            <a:ext cx="1469835" cy="936171"/>
          </a:xfrm>
          <a:prstGeom prst="rect">
            <a:avLst/>
          </a:prstGeom>
          <a:noFill/>
          <a:ln>
            <a:noFill/>
          </a:ln>
        </p:spPr>
      </p:pic>
      <p:sp>
        <p:nvSpPr>
          <p:cNvPr id="194" name="Shape 194"/>
          <p:cNvSpPr txBox="1"/>
          <p:nvPr/>
        </p:nvSpPr>
        <p:spPr>
          <a:xfrm>
            <a:off x="3559087" y="6293552"/>
            <a:ext cx="613373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WWW.LANDRIGHTSNOW.ORG</a:t>
            </a:r>
            <a:endParaRPr sz="3200" b="1">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4298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097" y="400416"/>
            <a:ext cx="7540052" cy="701731"/>
          </a:xfrm>
        </p:spPr>
        <p:txBody>
          <a:bodyPr/>
          <a:lstStyle/>
          <a:p>
            <a:r>
              <a:rPr lang="en-GB" b="1" dirty="0" smtClean="0">
                <a:latin typeface="Open Sans" panose="020B0606030504020204" pitchFamily="34" charset="0"/>
                <a:ea typeface="Open Sans" panose="020B0606030504020204" pitchFamily="34" charset="0"/>
                <a:cs typeface="Open Sans" panose="020B0606030504020204" pitchFamily="34" charset="0"/>
              </a:rPr>
              <a:t>WLR toolkit</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4422097" y="1477656"/>
            <a:ext cx="7540053" cy="4548390"/>
          </a:xfrm>
        </p:spPr>
        <p:txBody>
          <a:bodyPr/>
          <a:lstStyle/>
          <a:p>
            <a:pPr>
              <a:lnSpc>
                <a:spcPct val="100000"/>
              </a:lnSpc>
            </a:pPr>
            <a:r>
              <a:rPr lang="en-GB" sz="2600" b="1" cap="none"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Tools successfully used </a:t>
            </a:r>
            <a:r>
              <a:rPr lang="en-GB" sz="2600" b="1" cap="none" dirty="0">
                <a:solidFill>
                  <a:schemeClr val="tx2"/>
                </a:solidFill>
                <a:latin typeface="Open Sans" panose="020B0606030504020204" pitchFamily="34" charset="0"/>
                <a:ea typeface="Open Sans" panose="020B0606030504020204" pitchFamily="34" charset="0"/>
                <a:cs typeface="Open Sans" panose="020B0606030504020204" pitchFamily="34" charset="0"/>
              </a:rPr>
              <a:t>by ILC members to promote, protect &amp;strengthen women’s land rights:</a:t>
            </a:r>
          </a:p>
          <a:p>
            <a:pPr marL="342900" indent="-342900">
              <a:buFont typeface="+mj-lt"/>
              <a:buAutoNum type="arabicPeriod"/>
            </a:pPr>
            <a:r>
              <a:rPr lang="en-GB" sz="2600" cap="none" dirty="0" smtClean="0">
                <a:latin typeface="Open Sans" panose="020B0606030504020204" pitchFamily="34" charset="0"/>
                <a:ea typeface="Open Sans" panose="020B0606030504020204" pitchFamily="34" charset="0"/>
                <a:cs typeface="Open Sans" panose="020B0606030504020204" pitchFamily="34" charset="0"/>
              </a:rPr>
              <a:t>Alternative </a:t>
            </a:r>
            <a:r>
              <a:rPr lang="en-GB" sz="2600" cap="none" dirty="0">
                <a:latin typeface="Open Sans" panose="020B0606030504020204" pitchFamily="34" charset="0"/>
                <a:ea typeface="Open Sans" panose="020B0606030504020204" pitchFamily="34" charset="0"/>
                <a:cs typeface="Open Sans" panose="020B0606030504020204" pitchFamily="34" charset="0"/>
              </a:rPr>
              <a:t>reporting on Human Rights </a:t>
            </a:r>
            <a:r>
              <a:rPr lang="en-GB" sz="2600" cap="none" dirty="0" smtClean="0">
                <a:latin typeface="Open Sans" panose="020B0606030504020204" pitchFamily="34" charset="0"/>
                <a:ea typeface="Open Sans" panose="020B0606030504020204" pitchFamily="34" charset="0"/>
                <a:cs typeface="Open Sans" panose="020B0606030504020204" pitchFamily="34" charset="0"/>
              </a:rPr>
              <a:t>treaties</a:t>
            </a:r>
          </a:p>
          <a:p>
            <a:pPr marL="342900" indent="-342900">
              <a:buFont typeface="+mj-lt"/>
              <a:buAutoNum type="arabicPeriod"/>
            </a:pPr>
            <a:r>
              <a:rPr lang="en-GB" sz="2600" cap="none" dirty="0" smtClean="0">
                <a:latin typeface="Open Sans" panose="020B0606030504020204" pitchFamily="34" charset="0"/>
                <a:ea typeface="Open Sans" panose="020B0606030504020204" pitchFamily="34" charset="0"/>
                <a:cs typeface="Open Sans" panose="020B0606030504020204" pitchFamily="34" charset="0"/>
              </a:rPr>
              <a:t>Using </a:t>
            </a:r>
            <a:r>
              <a:rPr lang="en-GB" sz="2600" cap="none" dirty="0">
                <a:latin typeface="Open Sans" panose="020B0606030504020204" pitchFamily="34" charset="0"/>
                <a:ea typeface="Open Sans" panose="020B0606030504020204" pitchFamily="34" charset="0"/>
                <a:cs typeface="Open Sans" panose="020B0606030504020204" pitchFamily="34" charset="0"/>
              </a:rPr>
              <a:t>the Gender Evaluation Criteria </a:t>
            </a:r>
            <a:endParaRPr lang="en-GB" sz="2600" cap="none"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2600" cap="none" dirty="0" smtClean="0">
                <a:latin typeface="Open Sans" panose="020B0606030504020204" pitchFamily="34" charset="0"/>
                <a:ea typeface="Open Sans" panose="020B0606030504020204" pitchFamily="34" charset="0"/>
                <a:cs typeface="Open Sans" panose="020B0606030504020204" pitchFamily="34" charset="0"/>
              </a:rPr>
              <a:t>Earth festivals</a:t>
            </a:r>
          </a:p>
          <a:p>
            <a:pPr marL="342900" indent="-342900">
              <a:buFont typeface="+mj-lt"/>
              <a:buAutoNum type="arabicPeriod"/>
            </a:pPr>
            <a:r>
              <a:rPr lang="en-GB" sz="2600" cap="none" dirty="0">
                <a:latin typeface="Open Sans" panose="020B0606030504020204" pitchFamily="34" charset="0"/>
                <a:ea typeface="Open Sans" panose="020B0606030504020204" pitchFamily="34" charset="0"/>
                <a:cs typeface="Open Sans" panose="020B0606030504020204" pitchFamily="34" charset="0"/>
              </a:rPr>
              <a:t>F</a:t>
            </a:r>
            <a:r>
              <a:rPr lang="en-GB" sz="2600" cap="none" dirty="0" smtClean="0">
                <a:latin typeface="Open Sans" panose="020B0606030504020204" pitchFamily="34" charset="0"/>
                <a:ea typeface="Open Sans" panose="020B0606030504020204" pitchFamily="34" charset="0"/>
                <a:cs typeface="Open Sans" panose="020B0606030504020204" pitchFamily="34" charset="0"/>
              </a:rPr>
              <a:t>amily land rights lineage trees</a:t>
            </a:r>
          </a:p>
          <a:p>
            <a:pPr marL="342900" indent="-342900">
              <a:buFont typeface="+mj-lt"/>
              <a:buAutoNum type="arabicPeriod"/>
            </a:pPr>
            <a:r>
              <a:rPr lang="en-GB" sz="2600" cap="none" dirty="0" smtClean="0">
                <a:latin typeface="Open Sans" panose="020B0606030504020204" pitchFamily="34" charset="0"/>
                <a:ea typeface="Open Sans" panose="020B0606030504020204" pitchFamily="34" charset="0"/>
                <a:cs typeface="Open Sans" panose="020B0606030504020204" pitchFamily="34" charset="0"/>
              </a:rPr>
              <a:t>Groups of women claiming </a:t>
            </a:r>
            <a:r>
              <a:rPr lang="en-GB" sz="2600" cap="none" dirty="0">
                <a:latin typeface="Open Sans" panose="020B0606030504020204" pitchFamily="34" charset="0"/>
                <a:ea typeface="Open Sans" panose="020B0606030504020204" pitchFamily="34" charset="0"/>
                <a:cs typeface="Open Sans" panose="020B0606030504020204" pitchFamily="34" charset="0"/>
              </a:rPr>
              <a:t>l</a:t>
            </a:r>
            <a:r>
              <a:rPr lang="en-GB" sz="2600" cap="none" dirty="0" smtClean="0">
                <a:latin typeface="Open Sans" panose="020B0606030504020204" pitchFamily="34" charset="0"/>
                <a:ea typeface="Open Sans" panose="020B0606030504020204" pitchFamily="34" charset="0"/>
                <a:cs typeface="Open Sans" panose="020B0606030504020204" pitchFamily="34" charset="0"/>
              </a:rPr>
              <a:t>and rights</a:t>
            </a:r>
            <a:endParaRPr lang="en-GB" sz="2600" cap="none"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19" y="919412"/>
            <a:ext cx="3225183" cy="4616197"/>
          </a:xfrm>
          <a:prstGeom prst="rect">
            <a:avLst/>
          </a:prstGeom>
          <a:effectLst>
            <a:outerShdw blurRad="444500" dist="63500" dir="3900000" algn="t" rotWithShape="0">
              <a:prstClr val="black">
                <a:alpha val="40000"/>
              </a:prstClr>
            </a:outerShdw>
          </a:effectLst>
        </p:spPr>
      </p:pic>
    </p:spTree>
    <p:extLst>
      <p:ext uri="{BB962C8B-B14F-4D97-AF65-F5344CB8AC3E}">
        <p14:creationId xmlns:p14="http://schemas.microsoft.com/office/powerpoint/2010/main" val="70788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3224463" y="2100"/>
            <a:ext cx="8967537" cy="3518473"/>
          </a:xfrm>
          <a:prstGeom prst="rect">
            <a:avLst/>
          </a:prstGeom>
          <a:noFill/>
          <a:ln>
            <a:noFill/>
          </a:ln>
        </p:spPr>
      </p:pic>
      <p:sp>
        <p:nvSpPr>
          <p:cNvPr id="4" name="Rectangle 3"/>
          <p:cNvSpPr/>
          <p:nvPr/>
        </p:nvSpPr>
        <p:spPr>
          <a:xfrm>
            <a:off x="990601" y="1207338"/>
            <a:ext cx="10515600" cy="1107996"/>
          </a:xfrm>
          <a:prstGeom prst="rect">
            <a:avLst/>
          </a:prstGeom>
        </p:spPr>
        <p:txBody>
          <a:bodyPr wrap="square">
            <a:spAutoFit/>
          </a:bodyPr>
          <a:lstStyle/>
          <a:p>
            <a:pPr algn="ctr"/>
            <a:r>
              <a:rPr lang="en-GB" sz="6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United</a:t>
            </a:r>
            <a:r>
              <a:rPr lang="en-GB" sz="66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for </a:t>
            </a:r>
            <a:r>
              <a:rPr lang="en-GB" sz="66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Land </a:t>
            </a:r>
            <a:r>
              <a:rPr lang="en-GB" sz="66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Rights</a:t>
            </a:r>
            <a:endParaRPr lang="en-GB" sz="3200" dirty="0">
              <a:solidFill>
                <a:schemeClr val="accent2"/>
              </a:solidFill>
            </a:endParaRPr>
          </a:p>
        </p:txBody>
      </p:sp>
      <p:sp>
        <p:nvSpPr>
          <p:cNvPr id="7" name="Rectangle 6"/>
          <p:cNvSpPr/>
          <p:nvPr/>
        </p:nvSpPr>
        <p:spPr>
          <a:xfrm>
            <a:off x="990601" y="2450246"/>
            <a:ext cx="10515600" cy="3416320"/>
          </a:xfrm>
          <a:prstGeom prst="rect">
            <a:avLst/>
          </a:prstGeom>
        </p:spPr>
        <p:txBody>
          <a:bodyPr wrap="square">
            <a:spAutoFit/>
          </a:bodyPr>
          <a:lstStyle/>
          <a:p>
            <a:r>
              <a:rPr lang="en-GB" sz="36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70+ </a:t>
            </a:r>
            <a:r>
              <a:rPr lang="en-GB" sz="36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countries</a:t>
            </a:r>
          </a:p>
          <a:p>
            <a:r>
              <a:rPr lang="en-GB" sz="36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262+ </a:t>
            </a:r>
            <a:r>
              <a:rPr lang="en-GB" sz="36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members</a:t>
            </a:r>
          </a:p>
          <a:p>
            <a:r>
              <a:rPr lang="en-GB" sz="36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25+ </a:t>
            </a:r>
            <a:r>
              <a:rPr lang="en-GB" sz="36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national platforms</a:t>
            </a:r>
          </a:p>
          <a:p>
            <a:r>
              <a:rPr lang="en-GB"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4</a:t>
            </a:r>
            <a:r>
              <a:rPr lang="en-GB" sz="3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regional platforms</a:t>
            </a:r>
            <a:endParaRPr lang="en-GB" sz="1400" dirty="0"/>
          </a:p>
          <a:p>
            <a:r>
              <a:rPr lang="en-GB" sz="36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A coalition of equals</a:t>
            </a:r>
          </a:p>
          <a:p>
            <a:r>
              <a:rPr lang="en-GB" sz="36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One goal</a:t>
            </a:r>
            <a:r>
              <a:rPr lang="en-GB" sz="36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people-centred land governance</a:t>
            </a:r>
            <a:endParaRPr lang="en-GB" sz="3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467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0" y="-494800"/>
            <a:ext cx="12192002" cy="8510250"/>
          </a:xfrm>
          <a:prstGeom prst="rect">
            <a:avLst/>
          </a:prstGeom>
          <a:noFill/>
          <a:ln>
            <a:noFill/>
          </a:ln>
        </p:spPr>
      </p:pic>
    </p:spTree>
    <p:extLst>
      <p:ext uri="{BB962C8B-B14F-4D97-AF65-F5344CB8AC3E}">
        <p14:creationId xmlns:p14="http://schemas.microsoft.com/office/powerpoint/2010/main" val="335966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a:stretch/>
        </p:blipFill>
        <p:spPr>
          <a:xfrm>
            <a:off x="0" y="690160"/>
            <a:ext cx="12191999" cy="6160229"/>
          </a:xfrm>
          <a:prstGeom prst="rect">
            <a:avLst/>
          </a:prstGeom>
          <a:noFill/>
          <a:ln>
            <a:noFill/>
          </a:ln>
        </p:spPr>
      </p:pic>
      <p:sp>
        <p:nvSpPr>
          <p:cNvPr id="216" name="Shape 216"/>
          <p:cNvSpPr/>
          <p:nvPr/>
        </p:nvSpPr>
        <p:spPr>
          <a:xfrm>
            <a:off x="0" y="398955"/>
            <a:ext cx="12192000" cy="914400"/>
          </a:xfrm>
          <a:prstGeom prst="rect">
            <a:avLst/>
          </a:prstGeom>
          <a:solidFill>
            <a:srgbClr val="FFEC00">
              <a:alpha val="91764"/>
            </a:srgbClr>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ACAD9"/>
              </a:solidFill>
              <a:latin typeface="Calibri"/>
              <a:ea typeface="Calibri"/>
              <a:cs typeface="Calibri"/>
              <a:sym typeface="Calibri"/>
            </a:endParaRPr>
          </a:p>
        </p:txBody>
      </p:sp>
      <p:sp>
        <p:nvSpPr>
          <p:cNvPr id="217" name="Shape 217"/>
          <p:cNvSpPr txBox="1"/>
          <p:nvPr/>
        </p:nvSpPr>
        <p:spPr>
          <a:xfrm>
            <a:off x="-40456" y="378160"/>
            <a:ext cx="12220974"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C00000"/>
                </a:solidFill>
                <a:latin typeface="Open Sans"/>
                <a:ea typeface="Open Sans"/>
                <a:cs typeface="Open Sans"/>
                <a:sym typeface="Open Sans"/>
              </a:rPr>
              <a:t> N</a:t>
            </a:r>
            <a:r>
              <a:rPr lang="en-US" sz="4800" b="1">
                <a:solidFill>
                  <a:schemeClr val="dk1"/>
                </a:solidFill>
                <a:latin typeface="Open Sans"/>
                <a:ea typeface="Open Sans"/>
                <a:cs typeface="Open Sans"/>
                <a:sym typeface="Open Sans"/>
              </a:rPr>
              <a:t>ATIONAL </a:t>
            </a:r>
            <a:r>
              <a:rPr lang="en-US" sz="4800" b="1">
                <a:solidFill>
                  <a:srgbClr val="C00000"/>
                </a:solidFill>
                <a:latin typeface="Open Sans"/>
                <a:ea typeface="Open Sans"/>
                <a:cs typeface="Open Sans"/>
                <a:sym typeface="Open Sans"/>
              </a:rPr>
              <a:t>E</a:t>
            </a:r>
            <a:r>
              <a:rPr lang="en-US" sz="4800" b="1">
                <a:solidFill>
                  <a:schemeClr val="dk1"/>
                </a:solidFill>
                <a:latin typeface="Open Sans"/>
                <a:ea typeface="Open Sans"/>
                <a:cs typeface="Open Sans"/>
                <a:sym typeface="Open Sans"/>
              </a:rPr>
              <a:t>NGAGEMENT </a:t>
            </a:r>
            <a:r>
              <a:rPr lang="en-US" sz="4800" b="1">
                <a:solidFill>
                  <a:srgbClr val="C00000"/>
                </a:solidFill>
                <a:latin typeface="Open Sans"/>
                <a:ea typeface="Open Sans"/>
                <a:cs typeface="Open Sans"/>
                <a:sym typeface="Open Sans"/>
              </a:rPr>
              <a:t>S</a:t>
            </a:r>
            <a:r>
              <a:rPr lang="en-US" sz="4800" b="1">
                <a:solidFill>
                  <a:schemeClr val="dk1"/>
                </a:solidFill>
                <a:latin typeface="Open Sans"/>
                <a:ea typeface="Open Sans"/>
                <a:cs typeface="Open Sans"/>
                <a:sym typeface="Open Sans"/>
              </a:rPr>
              <a:t>TRATEGIES</a:t>
            </a:r>
            <a:endParaRPr sz="4800" b="1">
              <a:solidFill>
                <a:schemeClr val="dk1"/>
              </a:solidFill>
              <a:latin typeface="Open Sans"/>
              <a:ea typeface="Open Sans"/>
              <a:cs typeface="Open Sans"/>
              <a:sym typeface="Open Sans"/>
            </a:endParaRPr>
          </a:p>
        </p:txBody>
      </p:sp>
      <p:sp>
        <p:nvSpPr>
          <p:cNvPr id="218" name="Shape 218"/>
          <p:cNvSpPr txBox="1"/>
          <p:nvPr/>
        </p:nvSpPr>
        <p:spPr>
          <a:xfrm>
            <a:off x="216400" y="1418375"/>
            <a:ext cx="11964000" cy="923400"/>
          </a:xfrm>
          <a:prstGeom prst="rect">
            <a:avLst/>
          </a:prstGeom>
          <a:noFill/>
          <a:ln>
            <a:noFill/>
          </a:ln>
          <a:effectLst>
            <a:outerShdw blurRad="50800" dist="50800" dir="5400000" sx="109000" sy="109000" algn="ctr" rotWithShape="0">
              <a:srgbClr val="000000">
                <a:alpha val="4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5000" b="1">
                <a:solidFill>
                  <a:srgbClr val="C00000"/>
                </a:solidFill>
                <a:latin typeface="Open Sans"/>
                <a:ea typeface="Open Sans"/>
                <a:cs typeface="Open Sans"/>
                <a:sym typeface="Open Sans"/>
              </a:rPr>
              <a:t>300+</a:t>
            </a:r>
            <a:r>
              <a:rPr lang="en-US" sz="3200" b="1">
                <a:solidFill>
                  <a:srgbClr val="8ACAD9"/>
                </a:solidFill>
                <a:latin typeface="Open Sans"/>
                <a:ea typeface="Open Sans"/>
                <a:cs typeface="Open Sans"/>
                <a:sym typeface="Open Sans"/>
              </a:rPr>
              <a:t> </a:t>
            </a:r>
            <a:r>
              <a:rPr lang="en-US" sz="3000" b="1">
                <a:solidFill>
                  <a:schemeClr val="dk1"/>
                </a:solidFill>
                <a:latin typeface="Open Sans"/>
                <a:ea typeface="Open Sans"/>
                <a:cs typeface="Open Sans"/>
                <a:sym typeface="Open Sans"/>
              </a:rPr>
              <a:t>organisations  working together in</a:t>
            </a:r>
            <a:r>
              <a:rPr lang="en-US" sz="3200" b="1">
                <a:solidFill>
                  <a:schemeClr val="dk1"/>
                </a:solidFill>
                <a:latin typeface="Open Sans"/>
                <a:ea typeface="Open Sans"/>
                <a:cs typeface="Open Sans"/>
                <a:sym typeface="Open Sans"/>
              </a:rPr>
              <a:t> </a:t>
            </a:r>
            <a:r>
              <a:rPr lang="en-US" sz="5000" b="1">
                <a:solidFill>
                  <a:srgbClr val="C00000"/>
                </a:solidFill>
                <a:latin typeface="Open Sans"/>
                <a:ea typeface="Open Sans"/>
                <a:cs typeface="Open Sans"/>
                <a:sym typeface="Open Sans"/>
              </a:rPr>
              <a:t>20+ </a:t>
            </a:r>
            <a:r>
              <a:rPr lang="en-US" sz="3000" b="1">
                <a:solidFill>
                  <a:schemeClr val="dk1"/>
                </a:solidFill>
                <a:latin typeface="Open Sans"/>
                <a:ea typeface="Open Sans"/>
                <a:cs typeface="Open Sans"/>
                <a:sym typeface="Open Sans"/>
              </a:rPr>
              <a:t>countries! </a:t>
            </a:r>
            <a:endParaRPr sz="3000"/>
          </a:p>
        </p:txBody>
      </p:sp>
      <p:pic>
        <p:nvPicPr>
          <p:cNvPr id="219" name="Shape 219"/>
          <p:cNvPicPr preferRelativeResize="0"/>
          <p:nvPr/>
        </p:nvPicPr>
        <p:blipFill rotWithShape="1">
          <a:blip r:embed="rId4">
            <a:alphaModFix/>
          </a:blip>
          <a:srcRect/>
          <a:stretch/>
        </p:blipFill>
        <p:spPr>
          <a:xfrm>
            <a:off x="989774" y="3107620"/>
            <a:ext cx="285964" cy="3742770"/>
          </a:xfrm>
          <a:prstGeom prst="rect">
            <a:avLst/>
          </a:prstGeom>
          <a:noFill/>
          <a:ln>
            <a:noFill/>
          </a:ln>
        </p:spPr>
      </p:pic>
      <p:pic>
        <p:nvPicPr>
          <p:cNvPr id="220" name="Shape 220"/>
          <p:cNvPicPr preferRelativeResize="0"/>
          <p:nvPr/>
        </p:nvPicPr>
        <p:blipFill rotWithShape="1">
          <a:blip r:embed="rId5">
            <a:alphaModFix/>
          </a:blip>
          <a:srcRect/>
          <a:stretch/>
        </p:blipFill>
        <p:spPr>
          <a:xfrm>
            <a:off x="7955687" y="4292600"/>
            <a:ext cx="799868" cy="1599736"/>
          </a:xfrm>
          <a:prstGeom prst="rect">
            <a:avLst/>
          </a:prstGeom>
          <a:noFill/>
          <a:ln>
            <a:noFill/>
          </a:ln>
        </p:spPr>
      </p:pic>
      <p:pic>
        <p:nvPicPr>
          <p:cNvPr id="221" name="Shape 221"/>
          <p:cNvPicPr preferRelativeResize="0"/>
          <p:nvPr/>
        </p:nvPicPr>
        <p:blipFill rotWithShape="1">
          <a:blip r:embed="rId6">
            <a:alphaModFix/>
          </a:blip>
          <a:srcRect/>
          <a:stretch/>
        </p:blipFill>
        <p:spPr>
          <a:xfrm>
            <a:off x="4541371" y="2393849"/>
            <a:ext cx="576723" cy="949375"/>
          </a:xfrm>
          <a:prstGeom prst="rect">
            <a:avLst/>
          </a:prstGeom>
          <a:noFill/>
          <a:ln>
            <a:noFill/>
          </a:ln>
        </p:spPr>
      </p:pic>
      <p:sp>
        <p:nvSpPr>
          <p:cNvPr id="222" name="Shape 222"/>
          <p:cNvSpPr txBox="1"/>
          <p:nvPr/>
        </p:nvSpPr>
        <p:spPr>
          <a:xfrm>
            <a:off x="5004259" y="2446793"/>
            <a:ext cx="1394292"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ALBANIA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KOSOVO (tbc)</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MOLDOVA</a:t>
            </a:r>
            <a:endParaRPr sz="1400" b="1">
              <a:solidFill>
                <a:schemeClr val="dk1"/>
              </a:solidFill>
              <a:latin typeface="Open Sans"/>
              <a:ea typeface="Open Sans"/>
              <a:cs typeface="Open Sans"/>
              <a:sym typeface="Open Sans"/>
            </a:endParaRPr>
          </a:p>
        </p:txBody>
      </p:sp>
      <p:pic>
        <p:nvPicPr>
          <p:cNvPr id="223" name="Shape 223"/>
          <p:cNvPicPr preferRelativeResize="0"/>
          <p:nvPr/>
        </p:nvPicPr>
        <p:blipFill rotWithShape="1">
          <a:blip r:embed="rId7">
            <a:alphaModFix/>
          </a:blip>
          <a:srcRect/>
          <a:stretch/>
        </p:blipFill>
        <p:spPr>
          <a:xfrm>
            <a:off x="4272994" y="4292600"/>
            <a:ext cx="624935" cy="2376781"/>
          </a:xfrm>
          <a:prstGeom prst="rect">
            <a:avLst/>
          </a:prstGeom>
          <a:noFill/>
          <a:ln>
            <a:noFill/>
          </a:ln>
        </p:spPr>
      </p:pic>
      <p:sp>
        <p:nvSpPr>
          <p:cNvPr id="224" name="Shape 224"/>
          <p:cNvSpPr txBox="1"/>
          <p:nvPr/>
        </p:nvSpPr>
        <p:spPr>
          <a:xfrm>
            <a:off x="1551124" y="4178763"/>
            <a:ext cx="1394400" cy="160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ARGENTINA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BOLIVIA</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COLOMBIA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ECUADOR</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GUATEMALA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NICARAGUA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PERU</a:t>
            </a:r>
            <a:endParaRPr/>
          </a:p>
        </p:txBody>
      </p:sp>
      <p:sp>
        <p:nvSpPr>
          <p:cNvPr id="225" name="Shape 225"/>
          <p:cNvSpPr txBox="1"/>
          <p:nvPr/>
        </p:nvSpPr>
        <p:spPr>
          <a:xfrm>
            <a:off x="4806822" y="3645852"/>
            <a:ext cx="1488000" cy="289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CAMEROON</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DR CONGO</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GHANA (tbc)</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KENYA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MADAGASCAR</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MALAWI</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NIGER</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SENEGAL</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SOUTH AFRICA</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SOUTH SUDAN</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TOGO</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TANZANIA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UGANDA</a:t>
            </a:r>
            <a:endParaRPr sz="1400" b="1">
              <a:solidFill>
                <a:schemeClr val="dk1"/>
              </a:solidFill>
              <a:latin typeface="Open Sans"/>
              <a:ea typeface="Open Sans"/>
              <a:cs typeface="Open Sans"/>
              <a:sym typeface="Open Sans"/>
            </a:endParaRPr>
          </a:p>
        </p:txBody>
      </p:sp>
      <p:sp>
        <p:nvSpPr>
          <p:cNvPr id="226" name="Shape 226"/>
          <p:cNvSpPr txBox="1"/>
          <p:nvPr/>
        </p:nvSpPr>
        <p:spPr>
          <a:xfrm>
            <a:off x="8674727" y="4184527"/>
            <a:ext cx="1653017"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BANGLADESH</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CAMBODIA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INDIA</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INDONESIA</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KYRGYZSTAN</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MONGOLIA (tbc)</a:t>
            </a:r>
            <a:endParaRPr sz="1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NEPAL</a:t>
            </a:r>
            <a:endParaRPr/>
          </a:p>
          <a:p>
            <a:pPr marL="0" marR="0" lvl="0" indent="0" algn="l" rtl="0">
              <a:spcBef>
                <a:spcPts val="0"/>
              </a:spcBef>
              <a:spcAft>
                <a:spcPts val="0"/>
              </a:spcAft>
              <a:buNone/>
            </a:pPr>
            <a:r>
              <a:rPr lang="en-US" sz="1400" b="1">
                <a:solidFill>
                  <a:schemeClr val="dk1"/>
                </a:solidFill>
                <a:latin typeface="Open Sans"/>
                <a:ea typeface="Open Sans"/>
                <a:cs typeface="Open Sans"/>
                <a:sym typeface="Open Sans"/>
              </a:rPr>
              <a:t>PHILIPPINES</a:t>
            </a:r>
            <a:endParaRPr/>
          </a:p>
        </p:txBody>
      </p:sp>
      <p:sp>
        <p:nvSpPr>
          <p:cNvPr id="227" name="Shape 227"/>
          <p:cNvSpPr/>
          <p:nvPr/>
        </p:nvSpPr>
        <p:spPr>
          <a:xfrm rot="-5400000">
            <a:off x="-835116" y="4552014"/>
            <a:ext cx="4509288" cy="914400"/>
          </a:xfrm>
          <a:prstGeom prst="mathMinus">
            <a:avLst>
              <a:gd name="adj1" fmla="val 23520"/>
            </a:avLst>
          </a:prstGeom>
          <a:solidFill>
            <a:srgbClr val="9CBE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0104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latin typeface="Open Sans" panose="020B0606030504020204" pitchFamily="34" charset="0"/>
                <a:ea typeface="Open Sans" panose="020B0606030504020204" pitchFamily="34" charset="0"/>
                <a:cs typeface="Open Sans" panose="020B0606030504020204" pitchFamily="34" charset="0"/>
              </a:rPr>
              <a:t>People-centred land governance</a:t>
            </a:r>
            <a:endParaRPr lang="en-GB"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1481528" y="1865797"/>
            <a:ext cx="9161489" cy="3988947"/>
          </a:xfrm>
        </p:spPr>
        <p:txBody>
          <a:bodyPr/>
          <a:lstStyle/>
          <a:p>
            <a:pPr>
              <a:lnSpc>
                <a:spcPts val="2200"/>
              </a:lnSpc>
            </a:pPr>
            <a:r>
              <a:rPr lang="en-GB" sz="2000" cap="none" dirty="0" smtClean="0">
                <a:latin typeface="Open Sans" panose="020B0606030504020204" pitchFamily="34" charset="0"/>
                <a:ea typeface="Open Sans" panose="020B0606030504020204" pitchFamily="34" charset="0"/>
                <a:cs typeface="Open Sans" panose="020B0606030504020204" pitchFamily="34" charset="0"/>
              </a:rPr>
              <a:t>1</a:t>
            </a:r>
            <a:r>
              <a:rPr lang="en-GB" sz="2000" cap="none" dirty="0">
                <a:latin typeface="Open Sans" panose="020B0606030504020204" pitchFamily="34" charset="0"/>
                <a:ea typeface="Open Sans" panose="020B0606030504020204" pitchFamily="34" charset="0"/>
                <a:cs typeface="Open Sans" panose="020B0606030504020204" pitchFamily="34" charset="0"/>
              </a:rPr>
              <a:t>.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2"/>
              </a:rPr>
              <a:t>Secure tenure rights</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2. 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3"/>
              </a:rPr>
              <a:t>Strong small-scale farming systems</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3. 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4"/>
              </a:rPr>
              <a:t>Diverse tenure systems</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4. 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5"/>
              </a:rPr>
              <a:t>Equal land rights for women</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5. 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6"/>
              </a:rPr>
              <a:t>Secure territorial rights for Indigenous Peoples</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6. 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7"/>
              </a:rPr>
              <a:t>Locally-managed ecosystems</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7. 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8"/>
              </a:rPr>
              <a:t>Inclusive decision-making</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8. 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9"/>
              </a:rPr>
              <a:t>Transparent and accessible information</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9. 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10"/>
              </a:rPr>
              <a:t>Effective actions against land grabbing</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a:p>
            <a:pPr>
              <a:lnSpc>
                <a:spcPts val="2200"/>
              </a:lnSpc>
            </a:pPr>
            <a:r>
              <a:rPr lang="en-GB" sz="2000" cap="none" dirty="0">
                <a:latin typeface="Open Sans" panose="020B0606030504020204" pitchFamily="34" charset="0"/>
                <a:ea typeface="Open Sans" panose="020B0606030504020204" pitchFamily="34" charset="0"/>
                <a:cs typeface="Open Sans" panose="020B0606030504020204" pitchFamily="34" charset="0"/>
              </a:rPr>
              <a:t>10. </a:t>
            </a:r>
            <a:r>
              <a:rPr lang="en-GB" sz="2000" cap="none" dirty="0">
                <a:latin typeface="Open Sans" panose="020B0606030504020204" pitchFamily="34" charset="0"/>
                <a:ea typeface="Open Sans" panose="020B0606030504020204" pitchFamily="34" charset="0"/>
                <a:cs typeface="Open Sans" panose="020B0606030504020204" pitchFamily="34" charset="0"/>
                <a:hlinkClick r:id="rId11"/>
              </a:rPr>
              <a:t>Protected land rights defenders</a:t>
            </a:r>
            <a:endParaRPr lang="en-GB" sz="2000" cap="none"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type="body" sz="quarter" idx="13"/>
          </p:nvPr>
        </p:nvSpPr>
        <p:spPr>
          <a:xfrm>
            <a:off x="832359" y="1313434"/>
            <a:ext cx="10515600" cy="370515"/>
          </a:xfrm>
        </p:spPr>
        <p:txBody>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Our Commitments</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12"/>
          <a:stretch>
            <a:fillRect/>
          </a:stretch>
        </p:blipFill>
        <p:spPr>
          <a:xfrm>
            <a:off x="908558" y="2707451"/>
            <a:ext cx="384483" cy="375678"/>
          </a:xfrm>
          <a:prstGeom prst="rect">
            <a:avLst/>
          </a:prstGeom>
        </p:spPr>
      </p:pic>
      <p:pic>
        <p:nvPicPr>
          <p:cNvPr id="7" name="Picture 6"/>
          <p:cNvPicPr>
            <a:picLocks noChangeAspect="1"/>
          </p:cNvPicPr>
          <p:nvPr/>
        </p:nvPicPr>
        <p:blipFill>
          <a:blip r:embed="rId13"/>
          <a:stretch>
            <a:fillRect/>
          </a:stretch>
        </p:blipFill>
        <p:spPr>
          <a:xfrm>
            <a:off x="893569" y="1839227"/>
            <a:ext cx="384482" cy="413832"/>
          </a:xfrm>
          <a:prstGeom prst="rect">
            <a:avLst/>
          </a:prstGeom>
        </p:spPr>
      </p:pic>
      <p:pic>
        <p:nvPicPr>
          <p:cNvPr id="8" name="Picture 7"/>
          <p:cNvPicPr>
            <a:picLocks noChangeAspect="1"/>
          </p:cNvPicPr>
          <p:nvPr/>
        </p:nvPicPr>
        <p:blipFill>
          <a:blip r:embed="rId14"/>
          <a:stretch>
            <a:fillRect/>
          </a:stretch>
        </p:blipFill>
        <p:spPr>
          <a:xfrm>
            <a:off x="908558" y="2275816"/>
            <a:ext cx="384483" cy="405028"/>
          </a:xfrm>
          <a:prstGeom prst="rect">
            <a:avLst/>
          </a:prstGeom>
        </p:spPr>
      </p:pic>
      <p:pic>
        <p:nvPicPr>
          <p:cNvPr id="9" name="Picture 8"/>
          <p:cNvPicPr>
            <a:picLocks noChangeAspect="1"/>
          </p:cNvPicPr>
          <p:nvPr/>
        </p:nvPicPr>
        <p:blipFill>
          <a:blip r:embed="rId15"/>
          <a:stretch>
            <a:fillRect/>
          </a:stretch>
        </p:blipFill>
        <p:spPr>
          <a:xfrm>
            <a:off x="908559" y="3075652"/>
            <a:ext cx="384482" cy="402092"/>
          </a:xfrm>
          <a:prstGeom prst="rect">
            <a:avLst/>
          </a:prstGeom>
        </p:spPr>
      </p:pic>
      <p:pic>
        <p:nvPicPr>
          <p:cNvPr id="10" name="Picture 9"/>
          <p:cNvPicPr>
            <a:picLocks noChangeAspect="1"/>
          </p:cNvPicPr>
          <p:nvPr/>
        </p:nvPicPr>
        <p:blipFill>
          <a:blip r:embed="rId16"/>
          <a:stretch>
            <a:fillRect/>
          </a:stretch>
        </p:blipFill>
        <p:spPr>
          <a:xfrm>
            <a:off x="923548" y="3456934"/>
            <a:ext cx="384483" cy="407962"/>
          </a:xfrm>
          <a:prstGeom prst="rect">
            <a:avLst/>
          </a:prstGeom>
        </p:spPr>
      </p:pic>
      <p:pic>
        <p:nvPicPr>
          <p:cNvPr id="11" name="Picture 10"/>
          <p:cNvPicPr>
            <a:picLocks noChangeAspect="1"/>
          </p:cNvPicPr>
          <p:nvPr/>
        </p:nvPicPr>
        <p:blipFill>
          <a:blip r:embed="rId17"/>
          <a:stretch>
            <a:fillRect/>
          </a:stretch>
        </p:blipFill>
        <p:spPr>
          <a:xfrm>
            <a:off x="908558" y="3853176"/>
            <a:ext cx="384483" cy="407962"/>
          </a:xfrm>
          <a:prstGeom prst="rect">
            <a:avLst/>
          </a:prstGeom>
        </p:spPr>
      </p:pic>
      <p:pic>
        <p:nvPicPr>
          <p:cNvPr id="12" name="Picture 11"/>
          <p:cNvPicPr>
            <a:picLocks noChangeAspect="1"/>
          </p:cNvPicPr>
          <p:nvPr/>
        </p:nvPicPr>
        <p:blipFill>
          <a:blip r:embed="rId18"/>
          <a:stretch>
            <a:fillRect/>
          </a:stretch>
        </p:blipFill>
        <p:spPr>
          <a:xfrm>
            <a:off x="908559" y="4285377"/>
            <a:ext cx="384482" cy="387417"/>
          </a:xfrm>
          <a:prstGeom prst="rect">
            <a:avLst/>
          </a:prstGeom>
        </p:spPr>
      </p:pic>
      <p:pic>
        <p:nvPicPr>
          <p:cNvPr id="13" name="Picture 12"/>
          <p:cNvPicPr>
            <a:picLocks noChangeAspect="1"/>
          </p:cNvPicPr>
          <p:nvPr/>
        </p:nvPicPr>
        <p:blipFill>
          <a:blip r:embed="rId19"/>
          <a:stretch>
            <a:fillRect/>
          </a:stretch>
        </p:blipFill>
        <p:spPr>
          <a:xfrm>
            <a:off x="908558" y="4685870"/>
            <a:ext cx="384483" cy="405028"/>
          </a:xfrm>
          <a:prstGeom prst="rect">
            <a:avLst/>
          </a:prstGeom>
        </p:spPr>
      </p:pic>
      <p:pic>
        <p:nvPicPr>
          <p:cNvPr id="14" name="Picture 13"/>
          <p:cNvPicPr>
            <a:picLocks noChangeAspect="1"/>
          </p:cNvPicPr>
          <p:nvPr/>
        </p:nvPicPr>
        <p:blipFill>
          <a:blip r:embed="rId20"/>
          <a:stretch>
            <a:fillRect/>
          </a:stretch>
        </p:blipFill>
        <p:spPr>
          <a:xfrm>
            <a:off x="923549" y="5032215"/>
            <a:ext cx="384482" cy="419702"/>
          </a:xfrm>
          <a:prstGeom prst="rect">
            <a:avLst/>
          </a:prstGeom>
        </p:spPr>
      </p:pic>
      <p:pic>
        <p:nvPicPr>
          <p:cNvPr id="15" name="Picture 14"/>
          <p:cNvPicPr>
            <a:picLocks noChangeAspect="1"/>
          </p:cNvPicPr>
          <p:nvPr/>
        </p:nvPicPr>
        <p:blipFill>
          <a:blip r:embed="rId21"/>
          <a:stretch>
            <a:fillRect/>
          </a:stretch>
        </p:blipFill>
        <p:spPr>
          <a:xfrm>
            <a:off x="915961" y="5468739"/>
            <a:ext cx="422930" cy="384188"/>
          </a:xfrm>
          <a:prstGeom prst="rect">
            <a:avLst/>
          </a:prstGeom>
        </p:spPr>
      </p:pic>
    </p:spTree>
    <p:extLst>
      <p:ext uri="{BB962C8B-B14F-4D97-AF65-F5344CB8AC3E}">
        <p14:creationId xmlns:p14="http://schemas.microsoft.com/office/powerpoint/2010/main" val="1414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169"/>
            <a:ext cx="10515600" cy="701731"/>
          </a:xfrm>
        </p:spPr>
        <p:txBody>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Why Land Rights?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quarter" idx="10"/>
          </p:nvPr>
        </p:nvSpPr>
        <p:spPr>
          <a:xfrm>
            <a:off x="838200" y="2098831"/>
            <a:ext cx="10515600" cy="3508375"/>
          </a:xfrm>
        </p:spPr>
        <p:txBody>
          <a:bodyPr/>
          <a:lstStyle/>
          <a:p>
            <a:pPr marL="342900" indent="-342900" fontAlgn="base">
              <a:buFont typeface="Arial" panose="020B0604020202020204" pitchFamily="34" charset="0"/>
              <a:buChar char="•"/>
            </a:pPr>
            <a:r>
              <a:rPr lang="en-GB" sz="2800" cap="none" dirty="0">
                <a:latin typeface="Open Sans" panose="020B0606030504020204" pitchFamily="34" charset="0"/>
                <a:ea typeface="Open Sans" panose="020B0606030504020204" pitchFamily="34" charset="0"/>
                <a:cs typeface="Open Sans" panose="020B0606030504020204" pitchFamily="34" charset="0"/>
              </a:rPr>
              <a:t>S</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mall </a:t>
            </a:r>
            <a:r>
              <a:rPr lang="en-GB" sz="2800" cap="none" dirty="0">
                <a:latin typeface="Open Sans" panose="020B0606030504020204" pitchFamily="34" charset="0"/>
                <a:ea typeface="Open Sans" panose="020B0606030504020204" pitchFamily="34" charset="0"/>
                <a:cs typeface="Open Sans" panose="020B0606030504020204" pitchFamily="34" charset="0"/>
              </a:rPr>
              <a:t>farms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provide </a:t>
            </a:r>
            <a:r>
              <a:rPr lang="en-GB" sz="2800" cap="none" dirty="0">
                <a:latin typeface="Open Sans" panose="020B0606030504020204" pitchFamily="34" charset="0"/>
                <a:ea typeface="Open Sans" panose="020B0606030504020204" pitchFamily="34" charset="0"/>
                <a:cs typeface="Open Sans" panose="020B0606030504020204" pitchFamily="34" charset="0"/>
              </a:rPr>
              <a:t>livelihoods for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2.5 </a:t>
            </a:r>
            <a:r>
              <a:rPr lang="en-GB" sz="2800" cap="none" dirty="0">
                <a:latin typeface="Open Sans" panose="020B0606030504020204" pitchFamily="34" charset="0"/>
                <a:ea typeface="Open Sans" panose="020B0606030504020204" pitchFamily="34" charset="0"/>
                <a:cs typeface="Open Sans" panose="020B0606030504020204" pitchFamily="34" charset="0"/>
              </a:rPr>
              <a:t>billion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people &amp; up </a:t>
            </a:r>
            <a:r>
              <a:rPr lang="en-GB" sz="2800" cap="none" dirty="0">
                <a:latin typeface="Open Sans" panose="020B0606030504020204" pitchFamily="34" charset="0"/>
                <a:ea typeface="Open Sans" panose="020B0606030504020204" pitchFamily="34" charset="0"/>
                <a:cs typeface="Open Sans" panose="020B0606030504020204" pitchFamily="34" charset="0"/>
              </a:rPr>
              <a:t>to 80 per cent of food produced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(Asia &amp; </a:t>
            </a:r>
            <a:r>
              <a:rPr lang="en-GB" sz="2800" cap="none" dirty="0">
                <a:latin typeface="Open Sans" panose="020B0606030504020204" pitchFamily="34" charset="0"/>
                <a:ea typeface="Open Sans" panose="020B0606030504020204" pitchFamily="34" charset="0"/>
                <a:cs typeface="Open Sans" panose="020B0606030504020204" pitchFamily="34" charset="0"/>
              </a:rPr>
              <a:t>sub-Saharan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Africa)</a:t>
            </a:r>
            <a:endParaRPr lang="en-GB" sz="2800" cap="none"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1 </a:t>
            </a:r>
            <a:r>
              <a:rPr lang="en-GB" sz="2800" cap="none" dirty="0">
                <a:latin typeface="Open Sans" panose="020B0606030504020204" pitchFamily="34" charset="0"/>
                <a:ea typeface="Open Sans" panose="020B0606030504020204" pitchFamily="34" charset="0"/>
                <a:cs typeface="Open Sans" panose="020B0606030504020204" pitchFamily="34" charset="0"/>
              </a:rPr>
              <a:t>billion people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in </a:t>
            </a:r>
            <a:r>
              <a:rPr lang="en-GB" sz="2800" cap="none" dirty="0">
                <a:latin typeface="Open Sans" panose="020B0606030504020204" pitchFamily="34" charset="0"/>
                <a:ea typeface="Open Sans" panose="020B0606030504020204" pitchFamily="34" charset="0"/>
                <a:cs typeface="Open Sans" panose="020B0606030504020204" pitchFamily="34" charset="0"/>
              </a:rPr>
              <a:t>rural areas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lack </a:t>
            </a:r>
            <a:r>
              <a:rPr lang="en-GB" sz="2800" cap="none" dirty="0">
                <a:latin typeface="Open Sans" panose="020B0606030504020204" pitchFamily="34" charset="0"/>
                <a:ea typeface="Open Sans" panose="020B0606030504020204" pitchFamily="34" charset="0"/>
                <a:cs typeface="Open Sans" panose="020B0606030504020204" pitchFamily="34" charset="0"/>
              </a:rPr>
              <a:t>secure rights to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land</a:t>
            </a:r>
          </a:p>
          <a:p>
            <a:pPr marL="342900" indent="-342900">
              <a:buFont typeface="Arial" panose="020B0604020202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Define opportunity</a:t>
            </a:r>
            <a:r>
              <a:rPr lang="en-GB" sz="2800" cap="none" dirty="0">
                <a:latin typeface="Open Sans" panose="020B0606030504020204" pitchFamily="34" charset="0"/>
                <a:ea typeface="Open Sans" panose="020B0606030504020204" pitchFamily="34" charset="0"/>
                <a:cs typeface="Open Sans" panose="020B0606030504020204" pitchFamily="34" charset="0"/>
              </a:rPr>
              <a:t>, income, housing, economic and nutritional security, political power, and social status within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communities</a:t>
            </a:r>
          </a:p>
          <a:p>
            <a:pPr marL="342900" indent="-342900">
              <a:buFont typeface="Arial" panose="020B0604020202020204" pitchFamily="34" charset="0"/>
              <a:buChar char="•"/>
            </a:pPr>
            <a:r>
              <a:rPr lang="en-GB" sz="2800" cap="none" dirty="0">
                <a:latin typeface="Open Sans" panose="020B0606030504020204" pitchFamily="34" charset="0"/>
                <a:ea typeface="Open Sans" panose="020B0606030504020204" pitchFamily="34" charset="0"/>
                <a:cs typeface="Open Sans" panose="020B0606030504020204" pitchFamily="34" charset="0"/>
              </a:rPr>
              <a:t>fundamental to address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major </a:t>
            </a:r>
            <a:r>
              <a:rPr lang="en-GB" sz="2800" cap="none" dirty="0">
                <a:latin typeface="Open Sans" panose="020B0606030504020204" pitchFamily="34" charset="0"/>
                <a:ea typeface="Open Sans" panose="020B0606030504020204" pitchFamily="34" charset="0"/>
                <a:cs typeface="Open Sans" panose="020B0606030504020204" pitchFamily="34" charset="0"/>
              </a:rPr>
              <a:t>challenges facing humanity</a:t>
            </a:r>
          </a:p>
        </p:txBody>
      </p:sp>
      <p:sp>
        <p:nvSpPr>
          <p:cNvPr id="4" name="Text Placeholder 3"/>
          <p:cNvSpPr>
            <a:spLocks noGrp="1"/>
          </p:cNvSpPr>
          <p:nvPr>
            <p:ph type="body" sz="quarter" idx="12"/>
          </p:nvPr>
        </p:nvSpPr>
        <p:spPr/>
        <p:txBody>
          <a:bodyPr/>
          <a:lstStyle/>
          <a:p>
            <a:r>
              <a:rPr lang="en-GB" sz="2800" b="1" dirty="0" smtClean="0">
                <a:latin typeface="Open Sans" panose="020B0606030504020204" pitchFamily="34" charset="0"/>
                <a:ea typeface="Open Sans" panose="020B0606030504020204" pitchFamily="34" charset="0"/>
                <a:cs typeface="Open Sans" panose="020B0606030504020204" pitchFamily="34" charset="0"/>
              </a:rPr>
              <a:t>= Human Rights &amp; sustainable development</a:t>
            </a:r>
            <a:endParaRPr lang="en-GB" sz="2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766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2191"/>
            <a:ext cx="10515600" cy="701731"/>
          </a:xfrm>
        </p:spPr>
        <p:txBody>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Context</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p:cNvSpPr>
            <a:spLocks noGrp="1"/>
          </p:cNvSpPr>
          <p:nvPr>
            <p:ph type="body" sz="quarter" idx="11"/>
          </p:nvPr>
        </p:nvSpPr>
        <p:spPr>
          <a:xfrm>
            <a:off x="6595672" y="2063749"/>
            <a:ext cx="5098927" cy="3630613"/>
          </a:xfrm>
        </p:spPr>
        <p:txBody>
          <a:bodyPr/>
          <a:lstStyle/>
          <a:p>
            <a:pPr marL="457200" indent="-457200">
              <a:buFont typeface="Open Sans" panose="020B0606030504020204" pitchFamily="34" charset="0"/>
              <a:buChar char="+"/>
            </a:pPr>
            <a:r>
              <a:rPr lang="en-GB" sz="2800" cap="none" dirty="0">
                <a:latin typeface="Open Sans" panose="020B0606030504020204" pitchFamily="34" charset="0"/>
                <a:ea typeface="Open Sans" panose="020B0606030504020204" pitchFamily="34" charset="0"/>
                <a:cs typeface="Open Sans" panose="020B0606030504020204" pitchFamily="34" charset="0"/>
              </a:rPr>
              <a:t>Increasing </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attention</a:t>
            </a:r>
          </a:p>
          <a:p>
            <a:pPr marL="457200" indent="-457200">
              <a:buFont typeface="Open Sans" panose="020B0606030504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Recognition of land rights as central to livelihoods</a:t>
            </a:r>
          </a:p>
          <a:p>
            <a:pPr marL="457200" indent="-457200">
              <a:buFont typeface="Open Sans" panose="020B0606030504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Women’s land rights &amp; broader women’s rights agenda</a:t>
            </a:r>
          </a:p>
          <a:p>
            <a:pPr marL="457200" indent="-457200">
              <a:buFont typeface="Open Sans" panose="020B0606030504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Sustainable Development Goals (SDGs)</a:t>
            </a:r>
          </a:p>
          <a:p>
            <a:pPr marL="457200" indent="-457200">
              <a:buFont typeface="Arial" panose="020B0604020202020204" pitchFamily="34" charset="0"/>
              <a:buChar char="•"/>
            </a:pPr>
            <a:endParaRPr lang="en-GB" sz="2800" cap="none"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type="body" sz="quarter" idx="13"/>
          </p:nvPr>
        </p:nvSpPr>
        <p:spPr>
          <a:xfrm>
            <a:off x="868180" y="1463661"/>
            <a:ext cx="10515600" cy="370515"/>
          </a:xfrm>
        </p:spPr>
        <p:txBody>
          <a:bodyPr/>
          <a:lstStyle/>
          <a:p>
            <a:r>
              <a:rPr lang="en-GB" sz="3200" b="1" dirty="0" smtClean="0">
                <a:latin typeface="Open Sans" panose="020B0606030504020204" pitchFamily="34" charset="0"/>
                <a:ea typeface="Open Sans" panose="020B0606030504020204" pitchFamily="34" charset="0"/>
                <a:cs typeface="Open Sans" panose="020B0606030504020204" pitchFamily="34" charset="0"/>
              </a:rPr>
              <a:t>Trends and opportunities</a:t>
            </a:r>
            <a:endParaRPr lang="en-GB"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2"/>
          <p:cNvSpPr txBox="1">
            <a:spLocks/>
          </p:cNvSpPr>
          <p:nvPr/>
        </p:nvSpPr>
        <p:spPr>
          <a:xfrm>
            <a:off x="990601" y="2268718"/>
            <a:ext cx="4720652" cy="3630613"/>
          </a:xfrm>
          <a:prstGeom prst="rect">
            <a:avLst/>
          </a:prstGeom>
        </p:spPr>
        <p:txBody>
          <a:bodyPr/>
          <a:lstStyle>
            <a:lvl1pPr marL="0" indent="0" algn="l" defTabSz="914400" rtl="0" eaLnBrk="1" latinLnBrk="0" hangingPunct="1">
              <a:lnSpc>
                <a:spcPct val="90000"/>
              </a:lnSpc>
              <a:spcBef>
                <a:spcPts val="1000"/>
              </a:spcBef>
              <a:buFontTx/>
              <a:buNone/>
              <a:defRPr sz="1600" b="0" i="0" kern="1200" cap="all" spc="0" normalizeH="0" baseline="0">
                <a:solidFill>
                  <a:schemeClr val="tx1"/>
                </a:solidFill>
                <a:latin typeface="Arial Black" charset="0"/>
                <a:ea typeface="+mn-ea"/>
                <a:cs typeface="+mn-cs"/>
              </a:defRPr>
            </a:lvl1pPr>
            <a:lvl2pPr marL="0" indent="0" algn="l" defTabSz="914400" rtl="0" eaLnBrk="1" latinLnBrk="0" hangingPunct="1">
              <a:lnSpc>
                <a:spcPct val="90000"/>
              </a:lnSpc>
              <a:spcBef>
                <a:spcPts val="500"/>
              </a:spcBef>
              <a:spcAft>
                <a:spcPts val="600"/>
              </a:spcAft>
              <a:buFontTx/>
              <a:buNone/>
              <a:defRPr sz="1600" kern="1200" baseline="0">
                <a:solidFill>
                  <a:schemeClr val="tx1"/>
                </a:solidFill>
                <a:latin typeface="+mn-lt"/>
                <a:ea typeface="+mn-ea"/>
                <a:cs typeface="+mn-cs"/>
              </a:defRPr>
            </a:lvl2pPr>
            <a:lvl3pPr marL="285750" indent="-285750" algn="l" defTabSz="914400" rtl="0" eaLnBrk="1" latinLnBrk="0" hangingPunct="1">
              <a:lnSpc>
                <a:spcPct val="90000"/>
              </a:lnSpc>
              <a:spcBef>
                <a:spcPts val="500"/>
              </a:spcBef>
              <a:buFont typeface="Wingdings" charset="2"/>
              <a:buChar char="§"/>
              <a:defRPr sz="16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Open Sans" panose="020B0606030504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Concentration of ownership</a:t>
            </a:r>
          </a:p>
          <a:p>
            <a:pPr marL="457200" indent="-457200">
              <a:buFont typeface="Open Sans" panose="020B0606030504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Food price crisis &amp; </a:t>
            </a:r>
            <a:r>
              <a:rPr lang="en-GB" sz="3200" cap="none" dirty="0" smtClean="0">
                <a:latin typeface="Open Sans" panose="020B0606030504020204" pitchFamily="34" charset="0"/>
                <a:ea typeface="Open Sans" panose="020B0606030504020204" pitchFamily="34" charset="0"/>
                <a:cs typeface="Open Sans" panose="020B0606030504020204" pitchFamily="34" charset="0"/>
              </a:rPr>
              <a:t>land</a:t>
            </a:r>
            <a:r>
              <a:rPr lang="en-GB" sz="2800" cap="none" dirty="0" smtClean="0">
                <a:latin typeface="Open Sans" panose="020B0606030504020204" pitchFamily="34" charset="0"/>
                <a:ea typeface="Open Sans" panose="020B0606030504020204" pitchFamily="34" charset="0"/>
                <a:cs typeface="Open Sans" panose="020B0606030504020204" pitchFamily="34" charset="0"/>
              </a:rPr>
              <a:t> grabbing</a:t>
            </a:r>
          </a:p>
          <a:p>
            <a:pPr marL="457200" indent="-457200">
              <a:buFont typeface="Open Sans" panose="020B0606030504020204" pitchFamily="34" charset="0"/>
              <a:buChar char="-"/>
            </a:pPr>
            <a:r>
              <a:rPr lang="en-GB" sz="2800" cap="none" dirty="0" smtClean="0">
                <a:latin typeface="Open Sans" panose="020B0606030504020204" pitchFamily="34" charset="0"/>
                <a:ea typeface="Open Sans" panose="020B0606030504020204" pitchFamily="34" charset="0"/>
                <a:cs typeface="Open Sans" panose="020B0606030504020204" pitchFamily="34" charset="0"/>
              </a:rPr>
              <a:t>Threats to land rights defenders:</a:t>
            </a:r>
          </a:p>
          <a:p>
            <a:pPr marL="457200" lvl="0" indent="-457200">
              <a:buFont typeface="Open Sans" panose="020B0606030504020204" pitchFamily="34" charset="0"/>
              <a:buChar char="-"/>
            </a:pPr>
            <a:r>
              <a:rPr lang="es-ES" u="sng" dirty="0">
                <a:latin typeface="Open Sans" panose="020B0606030504020204" pitchFamily="34" charset="0"/>
                <a:ea typeface="Open Sans" panose="020B0606030504020204" pitchFamily="34" charset="0"/>
                <a:cs typeface="Open Sans" panose="020B0606030504020204" pitchFamily="34" charset="0"/>
                <a:hlinkClick r:id="rId2"/>
              </a:rPr>
              <a:t>https://www.facebook.com/GlobalWitness/videos/10156505627736323/?</a:t>
            </a:r>
            <a:r>
              <a:rPr lang="es-ES" u="sng" dirty="0" smtClean="0">
                <a:latin typeface="Open Sans" panose="020B0606030504020204" pitchFamily="34" charset="0"/>
                <a:ea typeface="Open Sans" panose="020B0606030504020204" pitchFamily="34" charset="0"/>
                <a:cs typeface="Open Sans" panose="020B0606030504020204" pitchFamily="34" charset="0"/>
                <a:hlinkClick r:id="rId2"/>
              </a:rPr>
              <a:t>t=96</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501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38200" y="573877"/>
            <a:ext cx="5292777" cy="4832169"/>
          </a:xfrm>
        </p:spPr>
        <p:txBody>
          <a:bodyPr/>
          <a:lstStyle/>
          <a:p>
            <a:endParaRPr lang="en-GB" sz="3600" b="1" dirty="0" smtClean="0">
              <a:latin typeface="Open Sans" panose="020B0606030504020204" pitchFamily="34" charset="0"/>
              <a:ea typeface="Open Sans" panose="020B0606030504020204" pitchFamily="34" charset="0"/>
              <a:cs typeface="Open Sans" panose="020B0606030504020204" pitchFamily="34" charset="0"/>
            </a:endParaRPr>
          </a:p>
          <a:p>
            <a:r>
              <a:rPr lang="en-GB" sz="3600" b="1" dirty="0" smtClean="0">
                <a:latin typeface="Open Sans" panose="020B0606030504020204" pitchFamily="34" charset="0"/>
                <a:ea typeface="Open Sans" panose="020B0606030504020204" pitchFamily="34" charset="0"/>
                <a:cs typeface="Open Sans" panose="020B0606030504020204" pitchFamily="34" charset="0"/>
              </a:rPr>
              <a:t>Definitions:</a:t>
            </a:r>
          </a:p>
          <a:p>
            <a:r>
              <a:rPr lang="en-GB" sz="3600" cap="none" dirty="0" smtClean="0">
                <a:latin typeface="Open Sans" panose="020B0606030504020204" pitchFamily="34" charset="0"/>
                <a:ea typeface="Open Sans" panose="020B0606030504020204" pitchFamily="34" charset="0"/>
                <a:cs typeface="Open Sans" panose="020B0606030504020204" pitchFamily="34" charset="0"/>
              </a:rPr>
              <a:t>Land Governance</a:t>
            </a:r>
          </a:p>
          <a:p>
            <a:r>
              <a:rPr lang="en-GB" sz="3600" cap="none" dirty="0" smtClean="0">
                <a:latin typeface="Open Sans" panose="020B0606030504020204" pitchFamily="34" charset="0"/>
                <a:ea typeface="Open Sans" panose="020B0606030504020204" pitchFamily="34" charset="0"/>
                <a:cs typeface="Open Sans" panose="020B0606030504020204" pitchFamily="34" charset="0"/>
              </a:rPr>
              <a:t>Land Tenure</a:t>
            </a:r>
          </a:p>
          <a:p>
            <a:r>
              <a:rPr lang="en-GB" sz="3600" cap="none" dirty="0" smtClean="0">
                <a:latin typeface="Open Sans" panose="020B0606030504020204" pitchFamily="34" charset="0"/>
                <a:ea typeface="Open Sans" panose="020B0606030504020204" pitchFamily="34" charset="0"/>
                <a:cs typeface="Open Sans" panose="020B0606030504020204" pitchFamily="34" charset="0"/>
              </a:rPr>
              <a:t>Land rights</a:t>
            </a:r>
          </a:p>
          <a:p>
            <a:r>
              <a:rPr lang="en-GB" sz="3600" cap="none" dirty="0">
                <a:latin typeface="Open Sans" panose="020B0606030504020204" pitchFamily="34" charset="0"/>
                <a:ea typeface="Open Sans" panose="020B0606030504020204" pitchFamily="34" charset="0"/>
                <a:cs typeface="Open Sans" panose="020B0606030504020204" pitchFamily="34" charset="0"/>
              </a:rPr>
              <a:t>Property </a:t>
            </a:r>
            <a:r>
              <a:rPr lang="en-GB" sz="3600" cap="none" dirty="0" smtClean="0">
                <a:latin typeface="Open Sans" panose="020B0606030504020204" pitchFamily="34" charset="0"/>
                <a:ea typeface="Open Sans" panose="020B0606030504020204" pitchFamily="34" charset="0"/>
                <a:cs typeface="Open Sans" panose="020B0606030504020204" pitchFamily="34" charset="0"/>
              </a:rPr>
              <a:t>rights</a:t>
            </a:r>
          </a:p>
          <a:p>
            <a:r>
              <a:rPr lang="en-GB" sz="3600" cap="none" dirty="0" smtClean="0">
                <a:latin typeface="Open Sans" panose="020B0606030504020204" pitchFamily="34" charset="0"/>
                <a:ea typeface="Open Sans" panose="020B0606030504020204" pitchFamily="34" charset="0"/>
                <a:cs typeface="Open Sans" panose="020B0606030504020204" pitchFamily="34" charset="0"/>
              </a:rPr>
              <a:t>Legal Pluralism</a:t>
            </a:r>
          </a:p>
        </p:txBody>
      </p:sp>
      <p:pic>
        <p:nvPicPr>
          <p:cNvPr id="9" name="Content Placeholder 8"/>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520722" y="569640"/>
            <a:ext cx="5111646" cy="4836407"/>
          </a:xfrm>
        </p:spPr>
      </p:pic>
    </p:spTree>
    <p:extLst>
      <p:ext uri="{BB962C8B-B14F-4D97-AF65-F5344CB8AC3E}">
        <p14:creationId xmlns:p14="http://schemas.microsoft.com/office/powerpoint/2010/main" val="222571620"/>
      </p:ext>
    </p:extLst>
  </p:cSld>
  <p:clrMapOvr>
    <a:masterClrMapping/>
  </p:clrMapOvr>
</p:sld>
</file>

<file path=ppt/theme/theme1.xml><?xml version="1.0" encoding="utf-8"?>
<a:theme xmlns:a="http://schemas.openxmlformats.org/drawingml/2006/main" name="presentation template global">
  <a:themeElements>
    <a:clrScheme name="ILC global 1">
      <a:dk1>
        <a:srgbClr val="000000"/>
      </a:dk1>
      <a:lt1>
        <a:srgbClr val="FFFFFF"/>
      </a:lt1>
      <a:dk2>
        <a:srgbClr val="797979"/>
      </a:dk2>
      <a:lt2>
        <a:srgbClr val="E7E6E6"/>
      </a:lt2>
      <a:accent1>
        <a:srgbClr val="515151"/>
      </a:accent1>
      <a:accent2>
        <a:srgbClr val="FFEC01"/>
      </a:accent2>
      <a:accent3>
        <a:srgbClr val="8ACAD9"/>
      </a:accent3>
      <a:accent4>
        <a:srgbClr val="CEE0E4"/>
      </a:accent4>
      <a:accent5>
        <a:srgbClr val="FEFDC1"/>
      </a:accent5>
      <a:accent6>
        <a:srgbClr val="FEFEE7"/>
      </a:accent6>
      <a:hlink>
        <a:srgbClr val="797979"/>
      </a:hlink>
      <a:folHlink>
        <a:srgbClr val="A9A9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 template global" id="{FED8E226-5112-6849-9576-ADAB6AAEE5AF}" vid="{3E18BB82-65BA-B443-95DD-594B7FD1A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BE1A2728C9B42887FA5402D44D439" ma:contentTypeVersion="0" ma:contentTypeDescription="Create a new document." ma:contentTypeScope="" ma:versionID="d254f0582253cc567fc55c4bcb9def8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0BA2D-B7D3-4E58-B498-24DFB27CC8AA}">
  <ds:schemaRefs>
    <ds:schemaRef ds:uri="http://schemas.microsoft.com/office/infopath/2007/PartnerControls"/>
    <ds:schemaRef ds:uri="http://purl.org/dc/dcmitype/"/>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3EFB790F-1BD4-4F05-BE6D-7F2A377D3D4A}">
  <ds:schemaRefs>
    <ds:schemaRef ds:uri="http://schemas.microsoft.com/sharepoint/v3/contenttype/forms"/>
  </ds:schemaRefs>
</ds:datastoreItem>
</file>

<file path=customXml/itemProps3.xml><?xml version="1.0" encoding="utf-8"?>
<ds:datastoreItem xmlns:ds="http://schemas.openxmlformats.org/officeDocument/2006/customXml" ds:itemID="{3EB71453-7CF3-414D-952B-6EC51A79B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 template global</Template>
  <TotalTime>19705</TotalTime>
  <Words>912</Words>
  <Application>Microsoft Office PowerPoint</Application>
  <PresentationFormat>Custom</PresentationFormat>
  <Paragraphs>176</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presentation template global</vt:lpstr>
      <vt:lpstr>PowerPoint Presentation</vt:lpstr>
      <vt:lpstr>Outline</vt:lpstr>
      <vt:lpstr>PowerPoint Presentation</vt:lpstr>
      <vt:lpstr>PowerPoint Presentation</vt:lpstr>
      <vt:lpstr>PowerPoint Presentation</vt:lpstr>
      <vt:lpstr>People-centred land governance</vt:lpstr>
      <vt:lpstr>Why Land Rights?</vt:lpstr>
      <vt:lpstr>Context</vt:lpstr>
      <vt:lpstr>PowerPoint Presentation</vt:lpstr>
      <vt:lpstr>Voluntary Guidelines</vt:lpstr>
      <vt:lpstr>Women’s Land rights</vt:lpstr>
      <vt:lpstr>PowerPoint Presentation</vt:lpstr>
      <vt:lpstr>PowerPoint Presentation</vt:lpstr>
      <vt:lpstr>Lessons from ILC members</vt:lpstr>
      <vt:lpstr>Use of media &amp; comms</vt:lpstr>
      <vt:lpstr>Use of media &amp; comms</vt:lpstr>
      <vt:lpstr>Alternative reporting</vt:lpstr>
      <vt:lpstr>PowerPoint Presentation</vt:lpstr>
      <vt:lpstr>Conclusion/recommendations</vt:lpstr>
      <vt:lpstr>PowerPoint Presentation</vt:lpstr>
      <vt:lpstr>PowerPoint Presentation</vt:lpstr>
      <vt:lpstr>PowerPoint Presentation</vt:lpstr>
      <vt:lpstr>PowerPoint Presentation</vt:lpstr>
      <vt:lpstr>WLR toolkit</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Pallas, Sabine</dc:creator>
  <cp:lastModifiedBy>Pallas, Sabine</cp:lastModifiedBy>
  <cp:revision>37</cp:revision>
  <dcterms:created xsi:type="dcterms:W3CDTF">2018-02-01T09:11:15Z</dcterms:created>
  <dcterms:modified xsi:type="dcterms:W3CDTF">2018-06-19T15:10:39Z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0x010100403BE1A2728C9B42887FA5402D44D439</vt:lpwstr>
  </property>
</Properties>
</file>