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A0A13B-9EE6-4DB1-BEC7-7915640A665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A7397D5-0B5C-40B5-B0D2-378E9A5F9774}">
      <dgm:prSet phldrT="[Text]" custT="1"/>
      <dgm:spPr/>
      <dgm:t>
        <a:bodyPr/>
        <a:lstStyle/>
        <a:p>
          <a:r>
            <a:rPr lang="de-DE" sz="2400" dirty="0" err="1"/>
            <a:t>Pressure</a:t>
          </a:r>
          <a:r>
            <a:rPr lang="de-DE" sz="2400" dirty="0"/>
            <a:t> / Chance </a:t>
          </a:r>
          <a:r>
            <a:rPr lang="de-DE" sz="2400" dirty="0" err="1"/>
            <a:t>for</a:t>
          </a:r>
          <a:r>
            <a:rPr lang="de-DE" sz="2400" dirty="0"/>
            <a:t> </a:t>
          </a:r>
          <a:r>
            <a:rPr lang="de-DE" sz="2400" dirty="0" err="1"/>
            <a:t>intensification</a:t>
          </a:r>
          <a:r>
            <a:rPr lang="de-DE" sz="2400" dirty="0"/>
            <a:t> </a:t>
          </a:r>
          <a:r>
            <a:rPr lang="de-DE" sz="2400" dirty="0" err="1"/>
            <a:t>of</a:t>
          </a:r>
          <a:r>
            <a:rPr lang="de-DE" sz="2400" dirty="0"/>
            <a:t> rural </a:t>
          </a:r>
          <a:r>
            <a:rPr lang="de-DE" sz="2400" dirty="0" err="1"/>
            <a:t>production</a:t>
          </a:r>
          <a:endParaRPr lang="de-DE" sz="2400" dirty="0"/>
        </a:p>
      </dgm:t>
    </dgm:pt>
    <dgm:pt modelId="{8FD64380-0B3C-48B0-A882-34E3085D11D5}" type="parTrans" cxnId="{9BB44B1C-0069-444B-BB8A-5DF61F620E03}">
      <dgm:prSet/>
      <dgm:spPr/>
      <dgm:t>
        <a:bodyPr/>
        <a:lstStyle/>
        <a:p>
          <a:endParaRPr lang="de-DE"/>
        </a:p>
      </dgm:t>
    </dgm:pt>
    <dgm:pt modelId="{2E9B12AE-66DB-4E8C-BAC7-0B3C73C1594F}" type="sibTrans" cxnId="{9BB44B1C-0069-444B-BB8A-5DF61F620E03}">
      <dgm:prSet/>
      <dgm:spPr/>
      <dgm:t>
        <a:bodyPr/>
        <a:lstStyle/>
        <a:p>
          <a:endParaRPr lang="de-DE"/>
        </a:p>
      </dgm:t>
    </dgm:pt>
    <dgm:pt modelId="{DA4C3FC2-14EB-4B88-AF02-9FF984D81151}">
      <dgm:prSet phldrT="[Text]"/>
      <dgm:spPr/>
      <dgm:t>
        <a:bodyPr/>
        <a:lstStyle/>
        <a:p>
          <a:r>
            <a:rPr lang="de-DE" dirty="0" err="1"/>
            <a:t>Decreasing</a:t>
          </a:r>
          <a:r>
            <a:rPr lang="de-DE" dirty="0"/>
            <a:t> rural </a:t>
          </a:r>
          <a:r>
            <a:rPr lang="de-DE" dirty="0" err="1"/>
            <a:t>natural</a:t>
          </a:r>
          <a:r>
            <a:rPr lang="de-DE" dirty="0"/>
            <a:t> </a:t>
          </a:r>
          <a:r>
            <a:rPr lang="de-DE" dirty="0" err="1"/>
            <a:t>resources</a:t>
          </a:r>
          <a:endParaRPr lang="de-DE" dirty="0"/>
        </a:p>
      </dgm:t>
    </dgm:pt>
    <dgm:pt modelId="{C309B218-2250-46A0-8775-D978FC2F8549}" type="parTrans" cxnId="{F6EBD5B6-E18D-4D34-B4F1-1A1FA146C96F}">
      <dgm:prSet/>
      <dgm:spPr/>
      <dgm:t>
        <a:bodyPr/>
        <a:lstStyle/>
        <a:p>
          <a:endParaRPr lang="de-DE"/>
        </a:p>
      </dgm:t>
    </dgm:pt>
    <dgm:pt modelId="{8E11B061-ED4A-44F4-A740-B31286DEA01C}" type="sibTrans" cxnId="{F6EBD5B6-E18D-4D34-B4F1-1A1FA146C96F}">
      <dgm:prSet/>
      <dgm:spPr/>
      <dgm:t>
        <a:bodyPr/>
        <a:lstStyle/>
        <a:p>
          <a:endParaRPr lang="de-DE"/>
        </a:p>
      </dgm:t>
    </dgm:pt>
    <dgm:pt modelId="{2C9CC7AC-8B63-4C04-9498-D4E076B21C13}">
      <dgm:prSet phldrT="[Text]"/>
      <dgm:spPr/>
      <dgm:t>
        <a:bodyPr/>
        <a:lstStyle/>
        <a:p>
          <a:r>
            <a:rPr lang="de-DE" dirty="0" err="1"/>
            <a:t>Increasing</a:t>
          </a:r>
          <a:r>
            <a:rPr lang="de-DE" dirty="0"/>
            <a:t> </a:t>
          </a:r>
          <a:r>
            <a:rPr lang="de-DE" dirty="0" err="1"/>
            <a:t>demand</a:t>
          </a:r>
          <a:r>
            <a:rPr lang="de-DE" dirty="0"/>
            <a:t> </a:t>
          </a:r>
          <a:r>
            <a:rPr lang="de-DE" dirty="0" err="1"/>
            <a:t>for</a:t>
          </a:r>
          <a:r>
            <a:rPr lang="de-DE" dirty="0"/>
            <a:t> rural </a:t>
          </a:r>
          <a:r>
            <a:rPr lang="de-DE" dirty="0" err="1"/>
            <a:t>commodities</a:t>
          </a:r>
          <a:endParaRPr lang="de-DE" dirty="0"/>
        </a:p>
      </dgm:t>
    </dgm:pt>
    <dgm:pt modelId="{4FA62E5C-451B-42B1-9213-10615C96D499}" type="parTrans" cxnId="{7E4F34DB-44A0-4689-B3F8-44B0B2B0FADD}">
      <dgm:prSet/>
      <dgm:spPr/>
      <dgm:t>
        <a:bodyPr/>
        <a:lstStyle/>
        <a:p>
          <a:endParaRPr lang="de-DE"/>
        </a:p>
      </dgm:t>
    </dgm:pt>
    <dgm:pt modelId="{D237BEAE-2B1B-4495-9B0D-F0D8F1525691}" type="sibTrans" cxnId="{7E4F34DB-44A0-4689-B3F8-44B0B2B0FADD}">
      <dgm:prSet/>
      <dgm:spPr/>
      <dgm:t>
        <a:bodyPr/>
        <a:lstStyle/>
        <a:p>
          <a:endParaRPr lang="de-DE"/>
        </a:p>
      </dgm:t>
    </dgm:pt>
    <dgm:pt modelId="{7F1484E0-806B-4DAF-873F-B4A118835901}">
      <dgm:prSet phldrT="[Text]"/>
      <dgm:spPr/>
      <dgm:t>
        <a:bodyPr/>
        <a:lstStyle/>
        <a:p>
          <a:r>
            <a:rPr lang="de-DE" dirty="0" err="1"/>
            <a:t>Increasing</a:t>
          </a:r>
          <a:r>
            <a:rPr lang="de-DE" dirty="0"/>
            <a:t> </a:t>
          </a:r>
          <a:r>
            <a:rPr lang="de-DE" dirty="0" err="1"/>
            <a:t>unemployment</a:t>
          </a:r>
          <a:r>
            <a:rPr lang="de-DE" dirty="0"/>
            <a:t> in a global </a:t>
          </a:r>
          <a:r>
            <a:rPr lang="de-DE" dirty="0" err="1"/>
            <a:t>economy</a:t>
          </a:r>
          <a:endParaRPr lang="de-DE" dirty="0"/>
        </a:p>
      </dgm:t>
    </dgm:pt>
    <dgm:pt modelId="{9D989516-3598-4D67-9BA5-BC44022B1EE0}" type="parTrans" cxnId="{B6435BA1-2BA3-4285-A956-D4F3B7AA54BF}">
      <dgm:prSet/>
      <dgm:spPr/>
      <dgm:t>
        <a:bodyPr/>
        <a:lstStyle/>
        <a:p>
          <a:endParaRPr lang="de-DE"/>
        </a:p>
      </dgm:t>
    </dgm:pt>
    <dgm:pt modelId="{EBABF6F2-8864-4008-A66E-C615B31834B1}" type="sibTrans" cxnId="{B6435BA1-2BA3-4285-A956-D4F3B7AA54BF}">
      <dgm:prSet/>
      <dgm:spPr/>
      <dgm:t>
        <a:bodyPr/>
        <a:lstStyle/>
        <a:p>
          <a:endParaRPr lang="de-DE"/>
        </a:p>
      </dgm:t>
    </dgm:pt>
    <dgm:pt modelId="{B13A3FB0-B198-4664-B2C8-CA32A396C31A}" type="pres">
      <dgm:prSet presAssocID="{1AA0A13B-9EE6-4DB1-BEC7-7915640A665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5374BF1-9638-46EC-89C8-1E5E2042C055}" type="pres">
      <dgm:prSet presAssocID="{9A7397D5-0B5C-40B5-B0D2-378E9A5F9774}" presName="centerShape" presStyleLbl="node0" presStyleIdx="0" presStyleCnt="1" custScaleY="140404"/>
      <dgm:spPr/>
    </dgm:pt>
    <dgm:pt modelId="{9D9E238A-C931-41A6-883A-99EB9B9BB8A7}" type="pres">
      <dgm:prSet presAssocID="{C309B218-2250-46A0-8775-D978FC2F8549}" presName="parTrans" presStyleLbl="bgSibTrans2D1" presStyleIdx="0" presStyleCnt="3"/>
      <dgm:spPr/>
    </dgm:pt>
    <dgm:pt modelId="{5373D796-C00F-464A-AEB2-D38C50440960}" type="pres">
      <dgm:prSet presAssocID="{DA4C3FC2-14EB-4B88-AF02-9FF984D81151}" presName="node" presStyleLbl="node1" presStyleIdx="0" presStyleCnt="3">
        <dgm:presLayoutVars>
          <dgm:bulletEnabled val="1"/>
        </dgm:presLayoutVars>
      </dgm:prSet>
      <dgm:spPr/>
    </dgm:pt>
    <dgm:pt modelId="{4419C29F-FED3-433C-B521-33220738ED7A}" type="pres">
      <dgm:prSet presAssocID="{4FA62E5C-451B-42B1-9213-10615C96D499}" presName="parTrans" presStyleLbl="bgSibTrans2D1" presStyleIdx="1" presStyleCnt="3"/>
      <dgm:spPr/>
    </dgm:pt>
    <dgm:pt modelId="{F28BEE87-2C9A-4135-9B8F-78DE4DFEFEC4}" type="pres">
      <dgm:prSet presAssocID="{2C9CC7AC-8B63-4C04-9498-D4E076B21C13}" presName="node" presStyleLbl="node1" presStyleIdx="1" presStyleCnt="3">
        <dgm:presLayoutVars>
          <dgm:bulletEnabled val="1"/>
        </dgm:presLayoutVars>
      </dgm:prSet>
      <dgm:spPr/>
    </dgm:pt>
    <dgm:pt modelId="{329620B4-9DAC-4F6F-8436-1C3549971C05}" type="pres">
      <dgm:prSet presAssocID="{9D989516-3598-4D67-9BA5-BC44022B1EE0}" presName="parTrans" presStyleLbl="bgSibTrans2D1" presStyleIdx="2" presStyleCnt="3"/>
      <dgm:spPr/>
    </dgm:pt>
    <dgm:pt modelId="{7320FA4A-24E1-499B-BD5D-9D349A9954BD}" type="pres">
      <dgm:prSet presAssocID="{7F1484E0-806B-4DAF-873F-B4A118835901}" presName="node" presStyleLbl="node1" presStyleIdx="2" presStyleCnt="3" custScaleX="99067" custScaleY="106015">
        <dgm:presLayoutVars>
          <dgm:bulletEnabled val="1"/>
        </dgm:presLayoutVars>
      </dgm:prSet>
      <dgm:spPr/>
    </dgm:pt>
  </dgm:ptLst>
  <dgm:cxnLst>
    <dgm:cxn modelId="{9BB44B1C-0069-444B-BB8A-5DF61F620E03}" srcId="{1AA0A13B-9EE6-4DB1-BEC7-7915640A6651}" destId="{9A7397D5-0B5C-40B5-B0D2-378E9A5F9774}" srcOrd="0" destOrd="0" parTransId="{8FD64380-0B3C-48B0-A882-34E3085D11D5}" sibTransId="{2E9B12AE-66DB-4E8C-BAC7-0B3C73C1594F}"/>
    <dgm:cxn modelId="{B731D521-5DC9-4335-9094-7AD536B34C8D}" type="presOf" srcId="{7F1484E0-806B-4DAF-873F-B4A118835901}" destId="{7320FA4A-24E1-499B-BD5D-9D349A9954BD}" srcOrd="0" destOrd="0" presId="urn:microsoft.com/office/officeart/2005/8/layout/radial4"/>
    <dgm:cxn modelId="{A60B2C2A-BD06-439C-9A53-F5EF8F7949E3}" type="presOf" srcId="{9D989516-3598-4D67-9BA5-BC44022B1EE0}" destId="{329620B4-9DAC-4F6F-8436-1C3549971C05}" srcOrd="0" destOrd="0" presId="urn:microsoft.com/office/officeart/2005/8/layout/radial4"/>
    <dgm:cxn modelId="{BA48A42A-8BA2-43DA-A50A-9D013735D821}" type="presOf" srcId="{4FA62E5C-451B-42B1-9213-10615C96D499}" destId="{4419C29F-FED3-433C-B521-33220738ED7A}" srcOrd="0" destOrd="0" presId="urn:microsoft.com/office/officeart/2005/8/layout/radial4"/>
    <dgm:cxn modelId="{6808406B-E081-49B0-BC3E-3B80C982ED03}" type="presOf" srcId="{9A7397D5-0B5C-40B5-B0D2-378E9A5F9774}" destId="{65374BF1-9638-46EC-89C8-1E5E2042C055}" srcOrd="0" destOrd="0" presId="urn:microsoft.com/office/officeart/2005/8/layout/radial4"/>
    <dgm:cxn modelId="{7677596B-D01E-48CC-A982-44A57D345CF1}" type="presOf" srcId="{1AA0A13B-9EE6-4DB1-BEC7-7915640A6651}" destId="{B13A3FB0-B198-4664-B2C8-CA32A396C31A}" srcOrd="0" destOrd="0" presId="urn:microsoft.com/office/officeart/2005/8/layout/radial4"/>
    <dgm:cxn modelId="{DA4BEF55-15B2-45E2-AB0C-89873625ED1E}" type="presOf" srcId="{2C9CC7AC-8B63-4C04-9498-D4E076B21C13}" destId="{F28BEE87-2C9A-4135-9B8F-78DE4DFEFEC4}" srcOrd="0" destOrd="0" presId="urn:microsoft.com/office/officeart/2005/8/layout/radial4"/>
    <dgm:cxn modelId="{C0C5069A-578D-4926-B49A-6DF19E5EEFF2}" type="presOf" srcId="{C309B218-2250-46A0-8775-D978FC2F8549}" destId="{9D9E238A-C931-41A6-883A-99EB9B9BB8A7}" srcOrd="0" destOrd="0" presId="urn:microsoft.com/office/officeart/2005/8/layout/radial4"/>
    <dgm:cxn modelId="{B6435BA1-2BA3-4285-A956-D4F3B7AA54BF}" srcId="{9A7397D5-0B5C-40B5-B0D2-378E9A5F9774}" destId="{7F1484E0-806B-4DAF-873F-B4A118835901}" srcOrd="2" destOrd="0" parTransId="{9D989516-3598-4D67-9BA5-BC44022B1EE0}" sibTransId="{EBABF6F2-8864-4008-A66E-C615B31834B1}"/>
    <dgm:cxn modelId="{F6EBD5B6-E18D-4D34-B4F1-1A1FA146C96F}" srcId="{9A7397D5-0B5C-40B5-B0D2-378E9A5F9774}" destId="{DA4C3FC2-14EB-4B88-AF02-9FF984D81151}" srcOrd="0" destOrd="0" parTransId="{C309B218-2250-46A0-8775-D978FC2F8549}" sibTransId="{8E11B061-ED4A-44F4-A740-B31286DEA01C}"/>
    <dgm:cxn modelId="{3FAA78D7-F6E4-4A33-8BA6-AB659049B6F6}" type="presOf" srcId="{DA4C3FC2-14EB-4B88-AF02-9FF984D81151}" destId="{5373D796-C00F-464A-AEB2-D38C50440960}" srcOrd="0" destOrd="0" presId="urn:microsoft.com/office/officeart/2005/8/layout/radial4"/>
    <dgm:cxn modelId="{7E4F34DB-44A0-4689-B3F8-44B0B2B0FADD}" srcId="{9A7397D5-0B5C-40B5-B0D2-378E9A5F9774}" destId="{2C9CC7AC-8B63-4C04-9498-D4E076B21C13}" srcOrd="1" destOrd="0" parTransId="{4FA62E5C-451B-42B1-9213-10615C96D499}" sibTransId="{D237BEAE-2B1B-4495-9B0D-F0D8F1525691}"/>
    <dgm:cxn modelId="{F08AB175-36D7-4521-B048-CE8CB0520C02}" type="presParOf" srcId="{B13A3FB0-B198-4664-B2C8-CA32A396C31A}" destId="{65374BF1-9638-46EC-89C8-1E5E2042C055}" srcOrd="0" destOrd="0" presId="urn:microsoft.com/office/officeart/2005/8/layout/radial4"/>
    <dgm:cxn modelId="{E99AABCE-ED01-44A3-852B-4F8D0D1B2CBA}" type="presParOf" srcId="{B13A3FB0-B198-4664-B2C8-CA32A396C31A}" destId="{9D9E238A-C931-41A6-883A-99EB9B9BB8A7}" srcOrd="1" destOrd="0" presId="urn:microsoft.com/office/officeart/2005/8/layout/radial4"/>
    <dgm:cxn modelId="{95A980A1-040F-42F4-8770-8075449F8937}" type="presParOf" srcId="{B13A3FB0-B198-4664-B2C8-CA32A396C31A}" destId="{5373D796-C00F-464A-AEB2-D38C50440960}" srcOrd="2" destOrd="0" presId="urn:microsoft.com/office/officeart/2005/8/layout/radial4"/>
    <dgm:cxn modelId="{03592386-664D-4E7C-B3E1-42B0E6230400}" type="presParOf" srcId="{B13A3FB0-B198-4664-B2C8-CA32A396C31A}" destId="{4419C29F-FED3-433C-B521-33220738ED7A}" srcOrd="3" destOrd="0" presId="urn:microsoft.com/office/officeart/2005/8/layout/radial4"/>
    <dgm:cxn modelId="{48C5CB3E-662F-4ED0-96B1-8D7F86A1B994}" type="presParOf" srcId="{B13A3FB0-B198-4664-B2C8-CA32A396C31A}" destId="{F28BEE87-2C9A-4135-9B8F-78DE4DFEFEC4}" srcOrd="4" destOrd="0" presId="urn:microsoft.com/office/officeart/2005/8/layout/radial4"/>
    <dgm:cxn modelId="{16D5E903-C49D-444B-9E7C-14AB32192851}" type="presParOf" srcId="{B13A3FB0-B198-4664-B2C8-CA32A396C31A}" destId="{329620B4-9DAC-4F6F-8436-1C3549971C05}" srcOrd="5" destOrd="0" presId="urn:microsoft.com/office/officeart/2005/8/layout/radial4"/>
    <dgm:cxn modelId="{923FB62C-94C3-40F2-A0F6-7FC8479E4ECD}" type="presParOf" srcId="{B13A3FB0-B198-4664-B2C8-CA32A396C31A}" destId="{7320FA4A-24E1-499B-BD5D-9D349A9954B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74BF1-9638-46EC-89C8-1E5E2042C055}">
      <dsp:nvSpPr>
        <dsp:cNvPr id="0" name=""/>
        <dsp:cNvSpPr/>
      </dsp:nvSpPr>
      <dsp:spPr>
        <a:xfrm>
          <a:off x="4269583" y="1763332"/>
          <a:ext cx="1985230" cy="27873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 err="1"/>
            <a:t>Pressure</a:t>
          </a:r>
          <a:r>
            <a:rPr lang="de-DE" sz="2400" kern="1200" dirty="0"/>
            <a:t> / Chance </a:t>
          </a:r>
          <a:r>
            <a:rPr lang="de-DE" sz="2400" kern="1200" dirty="0" err="1"/>
            <a:t>for</a:t>
          </a:r>
          <a:r>
            <a:rPr lang="de-DE" sz="2400" kern="1200" dirty="0"/>
            <a:t> </a:t>
          </a:r>
          <a:r>
            <a:rPr lang="de-DE" sz="2400" kern="1200" dirty="0" err="1"/>
            <a:t>intensification</a:t>
          </a:r>
          <a:r>
            <a:rPr lang="de-DE" sz="2400" kern="1200" dirty="0"/>
            <a:t> </a:t>
          </a:r>
          <a:r>
            <a:rPr lang="de-DE" sz="2400" kern="1200" dirty="0" err="1"/>
            <a:t>of</a:t>
          </a:r>
          <a:r>
            <a:rPr lang="de-DE" sz="2400" kern="1200" dirty="0"/>
            <a:t> rural </a:t>
          </a:r>
          <a:r>
            <a:rPr lang="de-DE" sz="2400" kern="1200" dirty="0" err="1"/>
            <a:t>production</a:t>
          </a:r>
          <a:endParaRPr lang="de-DE" sz="2400" kern="1200" dirty="0"/>
        </a:p>
      </dsp:txBody>
      <dsp:txXfrm>
        <a:off x="4560313" y="2171529"/>
        <a:ext cx="1403770" cy="1970948"/>
      </dsp:txXfrm>
    </dsp:sp>
    <dsp:sp modelId="{9D9E238A-C931-41A6-883A-99EB9B9BB8A7}">
      <dsp:nvSpPr>
        <dsp:cNvPr id="0" name=""/>
        <dsp:cNvSpPr/>
      </dsp:nvSpPr>
      <dsp:spPr>
        <a:xfrm rot="12900000">
          <a:off x="3001126" y="1792971"/>
          <a:ext cx="1434098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3D796-C00F-464A-AEB2-D38C50440960}">
      <dsp:nvSpPr>
        <dsp:cNvPr id="0" name=""/>
        <dsp:cNvSpPr/>
      </dsp:nvSpPr>
      <dsp:spPr>
        <a:xfrm>
          <a:off x="2187818" y="910197"/>
          <a:ext cx="1885968" cy="1508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 err="1"/>
            <a:t>Decreasing</a:t>
          </a:r>
          <a:r>
            <a:rPr lang="de-DE" sz="2100" kern="1200" dirty="0"/>
            <a:t> rural </a:t>
          </a:r>
          <a:r>
            <a:rPr lang="de-DE" sz="2100" kern="1200" dirty="0" err="1"/>
            <a:t>natural</a:t>
          </a:r>
          <a:r>
            <a:rPr lang="de-DE" sz="2100" kern="1200" dirty="0"/>
            <a:t> </a:t>
          </a:r>
          <a:r>
            <a:rPr lang="de-DE" sz="2100" kern="1200" dirty="0" err="1"/>
            <a:t>resources</a:t>
          </a:r>
          <a:endParaRPr lang="de-DE" sz="2100" kern="1200" dirty="0"/>
        </a:p>
      </dsp:txBody>
      <dsp:txXfrm>
        <a:off x="2232009" y="954388"/>
        <a:ext cx="1797586" cy="1420393"/>
      </dsp:txXfrm>
    </dsp:sp>
    <dsp:sp modelId="{4419C29F-FED3-433C-B521-33220738ED7A}">
      <dsp:nvSpPr>
        <dsp:cNvPr id="0" name=""/>
        <dsp:cNvSpPr/>
      </dsp:nvSpPr>
      <dsp:spPr>
        <a:xfrm rot="16200000">
          <a:off x="4691285" y="843068"/>
          <a:ext cx="1141827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BEE87-2C9A-4135-9B8F-78DE4DFEFEC4}">
      <dsp:nvSpPr>
        <dsp:cNvPr id="0" name=""/>
        <dsp:cNvSpPr/>
      </dsp:nvSpPr>
      <dsp:spPr>
        <a:xfrm>
          <a:off x="4319214" y="-199337"/>
          <a:ext cx="1885968" cy="1508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 err="1"/>
            <a:t>Increasing</a:t>
          </a:r>
          <a:r>
            <a:rPr lang="de-DE" sz="2100" kern="1200" dirty="0"/>
            <a:t> </a:t>
          </a:r>
          <a:r>
            <a:rPr lang="de-DE" sz="2100" kern="1200" dirty="0" err="1"/>
            <a:t>demand</a:t>
          </a:r>
          <a:r>
            <a:rPr lang="de-DE" sz="2100" kern="1200" dirty="0"/>
            <a:t> </a:t>
          </a:r>
          <a:r>
            <a:rPr lang="de-DE" sz="2100" kern="1200" dirty="0" err="1"/>
            <a:t>for</a:t>
          </a:r>
          <a:r>
            <a:rPr lang="de-DE" sz="2100" kern="1200" dirty="0"/>
            <a:t> rural </a:t>
          </a:r>
          <a:r>
            <a:rPr lang="de-DE" sz="2100" kern="1200" dirty="0" err="1"/>
            <a:t>commodities</a:t>
          </a:r>
          <a:endParaRPr lang="de-DE" sz="2100" kern="1200" dirty="0"/>
        </a:p>
      </dsp:txBody>
      <dsp:txXfrm>
        <a:off x="4363405" y="-155146"/>
        <a:ext cx="1797586" cy="1420393"/>
      </dsp:txXfrm>
    </dsp:sp>
    <dsp:sp modelId="{329620B4-9DAC-4F6F-8436-1C3549971C05}">
      <dsp:nvSpPr>
        <dsp:cNvPr id="0" name=""/>
        <dsp:cNvSpPr/>
      </dsp:nvSpPr>
      <dsp:spPr>
        <a:xfrm rot="19500000">
          <a:off x="6089173" y="1792971"/>
          <a:ext cx="1434098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0FA4A-24E1-499B-BD5D-9D349A9954BD}">
      <dsp:nvSpPr>
        <dsp:cNvPr id="0" name=""/>
        <dsp:cNvSpPr/>
      </dsp:nvSpPr>
      <dsp:spPr>
        <a:xfrm>
          <a:off x="6459408" y="864820"/>
          <a:ext cx="1868372" cy="1599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 err="1"/>
            <a:t>Increasing</a:t>
          </a:r>
          <a:r>
            <a:rPr lang="de-DE" sz="2100" kern="1200" dirty="0"/>
            <a:t> </a:t>
          </a:r>
          <a:r>
            <a:rPr lang="de-DE" sz="2100" kern="1200" dirty="0" err="1"/>
            <a:t>unemployment</a:t>
          </a:r>
          <a:r>
            <a:rPr lang="de-DE" sz="2100" kern="1200" dirty="0"/>
            <a:t> in a global </a:t>
          </a:r>
          <a:r>
            <a:rPr lang="de-DE" sz="2100" kern="1200" dirty="0" err="1"/>
            <a:t>economy</a:t>
          </a:r>
          <a:endParaRPr lang="de-DE" sz="2100" kern="1200" dirty="0"/>
        </a:p>
      </dsp:txBody>
      <dsp:txXfrm>
        <a:off x="6506257" y="911669"/>
        <a:ext cx="1774674" cy="1505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15B15-B56E-400E-9E99-B5084A404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5CFF3A-AC1F-4AB1-915E-1F834B3E2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29D35C-EFA3-490D-BB44-07410AEF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B1B1CB-4905-4306-BF5D-7EA58C52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C0EDEC-EB4D-4FF5-A250-C383373E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60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D4A25-A327-4DD0-B0DD-5E744A17B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786ABCA-4C8B-4FAB-9CB9-61E36D132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ED7D51-42C6-4ACE-A766-889BE7CF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B604A3-8F72-4A27-9592-7D66C999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B6DCBE-76FB-4C84-9716-23C14D18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58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C2BD6FA-6E5B-4852-8055-D3A549950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9D0BF1-AE4A-40A2-8107-7F7FB20B3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1522DE-F475-42A6-BFEF-4C07BA56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DA962F-3D86-4FE4-979C-493ECD1A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6CC4C-1BFB-44AD-A121-522E0540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77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5CE03-C377-4145-8871-5390C752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96B4C5-D2E9-4A48-ABD7-1D0F30111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648C4A-DA5E-4CB0-BA72-54AD2496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7D7768-A3C8-46DF-A811-930ED301B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327BF3-3436-4CF4-8850-78C2F2EA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11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00F8C-C865-40DD-AC3B-40811D999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FFD48F-DD09-4650-89B1-56D47200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12E18-9D67-4676-82FA-8967B1FC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088C33-8C78-42D3-B1D9-928A7495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6C4D04-F481-4F71-AF6F-BCCF1B5A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47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55DBC-1EEB-4DBC-B785-DE32611C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D0048D-2858-4E79-8499-494951C3F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16537A-7D41-44B7-8971-DE7D36B41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3A5BBD-6838-4168-9289-5AEC64AF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663DFB-8E27-431C-B395-2CD76D525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327F85-3469-4033-9134-96818F08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66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13B39-3BD8-4454-B5E2-0F36227A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692C33-1247-4B9B-AB03-6F6A6B1D0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39D05C-111A-4A6A-8AF7-BC7C61435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B45777-37A0-44FD-82DB-09EEFF4C6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8291942-2D42-42F8-95B1-6BDABF81F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BE9C001-372F-46E0-9B5C-D592F5E0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6B61C00-E862-4E58-91FF-EC0BD358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0E11D30-4753-49B7-B21A-4187253C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55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FEA83-7C3C-4F92-8FA1-2C9E76158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07E217-4437-4B26-8530-42C47149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847D22-EE58-49D3-AC86-E10B4FE3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350E21-7350-44D7-B0D8-A04515D01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7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AE6F85-E688-45B7-824B-D2B0BCA7D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3C1DFD4-A73B-42F3-979E-A2EB1164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61DC67-DB31-4DD4-BF90-6FA04B199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09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9C4AB-310D-4232-92BF-C48CAA80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30DDF2-6766-40AD-8147-DBD67E626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13AC18-6C97-46F0-8DC0-80F43B549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2CF8C6-D00A-4410-81E0-DCD16255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83E60F-A49A-45D0-BDCE-60524BF09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1F3A45-4340-457B-A126-D49289D45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09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5CE34-4185-4B7D-8D9A-D6579494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691FCBA-D8E4-42C4-AAD9-AAC01D633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291C9C-53C0-4606-81C8-7F698FD47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E449AF-4846-4989-81E4-865FD43A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468689-DFD2-4333-A9E1-DE71C03B7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BB41E5-670A-4497-B28F-6A9A14381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95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98EA6C4-651B-4061-99BE-B45DE690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13D9AC-4D27-42AB-9B0B-CF90A568C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52B479-1128-4445-9A94-BE175F4E7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F36E-3399-4A0D-97D8-5C9E7339FE53}" type="datetimeFigureOut">
              <a:rPr lang="de-DE" smtClean="0"/>
              <a:t>23.04.2018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E2D163-15E0-47ED-9864-2861FDA7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D7DE-7E6A-49D8-A33B-77BC8B6FA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876C4-1E6B-4D7F-AB95-2D743B199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5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93CBE-0F04-45F6-93F1-F8A36BBAF4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i="1" dirty="0" err="1"/>
              <a:t>Structural</a:t>
            </a:r>
            <a:r>
              <a:rPr lang="de-DE" b="1" i="1" dirty="0"/>
              <a:t> </a:t>
            </a:r>
            <a:r>
              <a:rPr lang="de-DE" b="1" i="1" dirty="0" err="1"/>
              <a:t>Changes</a:t>
            </a:r>
            <a:r>
              <a:rPr lang="de-DE" b="1" i="1" dirty="0"/>
              <a:t> in Rural and </a:t>
            </a:r>
            <a:r>
              <a:rPr lang="de-DE" b="1" i="1" dirty="0" err="1"/>
              <a:t>Agricultural</a:t>
            </a:r>
            <a:r>
              <a:rPr lang="de-DE" b="1" i="1" dirty="0"/>
              <a:t> Development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B4F1A4-334E-4159-822B-E3602890CC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/>
              <a:t>Lecture</a:t>
            </a:r>
            <a:r>
              <a:rPr lang="de-DE" b="1" dirty="0"/>
              <a:t> </a:t>
            </a:r>
            <a:r>
              <a:rPr lang="de-DE" b="1" dirty="0" err="1"/>
              <a:t>series</a:t>
            </a:r>
            <a:r>
              <a:rPr lang="de-DE" b="1" dirty="0"/>
              <a:t> „Land, Food, </a:t>
            </a:r>
            <a:r>
              <a:rPr lang="de-DE" b="1" dirty="0" err="1"/>
              <a:t>Agriculture</a:t>
            </a:r>
            <a:r>
              <a:rPr lang="de-DE" b="1" dirty="0"/>
              <a:t>, Trade“</a:t>
            </a:r>
          </a:p>
          <a:p>
            <a:r>
              <a:rPr lang="de-DE" b="1" dirty="0"/>
              <a:t>TU Berlin, Summer Semester 2018</a:t>
            </a:r>
          </a:p>
          <a:p>
            <a:r>
              <a:rPr lang="de-DE" b="1" dirty="0"/>
              <a:t>Theo Rauch, FU Berlin</a:t>
            </a:r>
          </a:p>
        </p:txBody>
      </p:sp>
    </p:spTree>
    <p:extLst>
      <p:ext uri="{BB962C8B-B14F-4D97-AF65-F5344CB8AC3E}">
        <p14:creationId xmlns:p14="http://schemas.microsoft.com/office/powerpoint/2010/main" val="1643619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68BDA-6D02-4F04-ACA2-AA1F6BD552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de-DE" b="1" i="1" dirty="0" err="1"/>
              <a:t>Policies</a:t>
            </a:r>
            <a:r>
              <a:rPr lang="de-DE" b="1" i="1" dirty="0"/>
              <a:t> / </a:t>
            </a:r>
            <a:r>
              <a:rPr lang="de-DE" b="1" i="1" dirty="0" err="1"/>
              <a:t>Strategies</a:t>
            </a:r>
            <a:r>
              <a:rPr lang="de-DE" b="1" i="1" dirty="0"/>
              <a:t> </a:t>
            </a:r>
            <a:r>
              <a:rPr lang="de-DE" b="1" i="1" dirty="0" err="1"/>
              <a:t>for</a:t>
            </a:r>
            <a:r>
              <a:rPr lang="de-DE" b="1" i="1" dirty="0"/>
              <a:t> </a:t>
            </a:r>
            <a:r>
              <a:rPr lang="de-DE" b="1" i="1" dirty="0" err="1"/>
              <a:t>socially</a:t>
            </a:r>
            <a:r>
              <a:rPr lang="de-DE" b="1" i="1" dirty="0"/>
              <a:t> inclusive and </a:t>
            </a:r>
            <a:r>
              <a:rPr lang="de-DE" b="1" i="1" dirty="0" err="1"/>
              <a:t>ecologically</a:t>
            </a:r>
            <a:r>
              <a:rPr lang="de-DE" b="1" i="1" dirty="0"/>
              <a:t> </a:t>
            </a:r>
            <a:r>
              <a:rPr lang="de-DE" b="1" i="1" dirty="0" err="1"/>
              <a:t>sustainable</a:t>
            </a:r>
            <a:r>
              <a:rPr lang="de-DE" b="1" i="1" dirty="0"/>
              <a:t> RT in SSA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CA9B10-8B8E-4F21-B7AD-0942C6E49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Context-specific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chance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replicating</a:t>
            </a:r>
            <a:r>
              <a:rPr lang="de-DE" dirty="0"/>
              <a:t> European </a:t>
            </a:r>
            <a:r>
              <a:rPr lang="de-DE" dirty="0" err="1"/>
              <a:t>or</a:t>
            </a:r>
            <a:r>
              <a:rPr lang="de-DE" dirty="0"/>
              <a:t> East Asian </a:t>
            </a:r>
            <a:r>
              <a:rPr lang="de-DE" dirty="0" err="1"/>
              <a:t>patterns</a:t>
            </a:r>
            <a:endParaRPr lang="de-DE" dirty="0"/>
          </a:p>
          <a:p>
            <a:r>
              <a:rPr lang="de-DE" dirty="0" err="1"/>
              <a:t>Necessity</a:t>
            </a:r>
            <a:r>
              <a:rPr lang="de-DE" dirty="0"/>
              <a:t>: Need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sustainable</a:t>
            </a:r>
            <a:r>
              <a:rPr lang="de-DE" dirty="0"/>
              <a:t> and inclusive </a:t>
            </a:r>
            <a:r>
              <a:rPr lang="de-DE" dirty="0" err="1"/>
              <a:t>intensification</a:t>
            </a:r>
            <a:r>
              <a:rPr lang="de-DE" dirty="0"/>
              <a:t> </a:t>
            </a:r>
            <a:r>
              <a:rPr lang="de-DE" dirty="0" err="1"/>
              <a:t>regarding</a:t>
            </a:r>
            <a:endParaRPr lang="de-D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demand</a:t>
            </a:r>
            <a:r>
              <a:rPr lang="de-DE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dirty="0" err="1"/>
              <a:t>deteriorating</a:t>
            </a:r>
            <a:r>
              <a:rPr lang="de-DE" dirty="0"/>
              <a:t>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/ environmental </a:t>
            </a:r>
            <a:r>
              <a:rPr lang="de-DE" dirty="0" err="1"/>
              <a:t>change</a:t>
            </a:r>
            <a:endParaRPr lang="de-D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rural </a:t>
            </a:r>
            <a:r>
              <a:rPr lang="de-DE" dirty="0" err="1"/>
              <a:t>employment</a:t>
            </a:r>
            <a:r>
              <a:rPr lang="de-DE" dirty="0"/>
              <a:t> / </a:t>
            </a:r>
            <a:r>
              <a:rPr lang="de-DE" dirty="0" err="1"/>
              <a:t>income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endParaRPr lang="de-DE" dirty="0"/>
          </a:p>
          <a:p>
            <a:r>
              <a:rPr lang="de-DE" dirty="0"/>
              <a:t>2 </a:t>
            </a:r>
            <a:r>
              <a:rPr lang="de-DE" dirty="0" err="1"/>
              <a:t>pillars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inclusive and </a:t>
            </a:r>
            <a:r>
              <a:rPr lang="de-DE" dirty="0" err="1"/>
              <a:t>sustainable</a:t>
            </a:r>
            <a:r>
              <a:rPr lang="de-DE" dirty="0"/>
              <a:t> </a:t>
            </a:r>
            <a:r>
              <a:rPr lang="de-DE" dirty="0" err="1"/>
              <a:t>intensivication</a:t>
            </a:r>
            <a:r>
              <a:rPr lang="de-DE" dirty="0"/>
              <a:t>:</a:t>
            </a:r>
          </a:p>
          <a:p>
            <a:pPr marL="457200" lvl="1" indent="0">
              <a:buNone/>
            </a:pPr>
            <a:r>
              <a:rPr lang="de-DE" dirty="0"/>
              <a:t>1. </a:t>
            </a:r>
            <a:r>
              <a:rPr lang="de-DE" dirty="0" err="1"/>
              <a:t>Intensification</a:t>
            </a:r>
            <a:r>
              <a:rPr lang="de-DE" dirty="0"/>
              <a:t> and </a:t>
            </a:r>
            <a:r>
              <a:rPr lang="de-DE" dirty="0" err="1"/>
              <a:t>diversification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agriculture</a:t>
            </a:r>
            <a:r>
              <a:rPr lang="de-DE" dirty="0"/>
              <a:t> / rural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utilisation</a:t>
            </a:r>
            <a:endParaRPr lang="de-DE" dirty="0"/>
          </a:p>
          <a:p>
            <a:pPr marL="457200" lvl="1" indent="0">
              <a:buNone/>
            </a:pPr>
            <a:r>
              <a:rPr lang="de-DE" dirty="0"/>
              <a:t>2. </a:t>
            </a:r>
            <a:r>
              <a:rPr lang="de-DE" dirty="0" err="1"/>
              <a:t>Creation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non-</a:t>
            </a:r>
            <a:r>
              <a:rPr lang="de-DE" dirty="0" err="1"/>
              <a:t>agric</a:t>
            </a:r>
            <a:r>
              <a:rPr lang="de-DE" dirty="0"/>
              <a:t> </a:t>
            </a:r>
            <a:r>
              <a:rPr lang="de-DE" dirty="0" err="1"/>
              <a:t>income</a:t>
            </a:r>
            <a:r>
              <a:rPr lang="de-DE" dirty="0"/>
              <a:t> and </a:t>
            </a:r>
            <a:r>
              <a:rPr lang="de-DE" dirty="0" err="1"/>
              <a:t>employment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r>
              <a:rPr lang="de-DE" dirty="0"/>
              <a:t> (rural and 	urban)</a:t>
            </a:r>
          </a:p>
        </p:txBody>
      </p:sp>
    </p:spTree>
    <p:extLst>
      <p:ext uri="{BB962C8B-B14F-4D97-AF65-F5344CB8AC3E}">
        <p14:creationId xmlns:p14="http://schemas.microsoft.com/office/powerpoint/2010/main" val="340690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97D9C-E22C-452C-B374-B2210F5204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de-DE" b="1" i="1" dirty="0" err="1"/>
              <a:t>Pillar</a:t>
            </a:r>
            <a:r>
              <a:rPr lang="de-DE" b="1" i="1" dirty="0"/>
              <a:t> 1: Inclusive and </a:t>
            </a:r>
            <a:r>
              <a:rPr lang="de-DE" b="1" i="1" dirty="0" err="1"/>
              <a:t>sustainable</a:t>
            </a:r>
            <a:r>
              <a:rPr lang="de-DE" b="1" i="1" dirty="0"/>
              <a:t> </a:t>
            </a:r>
            <a:r>
              <a:rPr lang="de-DE" b="1" i="1" dirty="0" err="1"/>
              <a:t>intensification</a:t>
            </a:r>
            <a:r>
              <a:rPr lang="de-DE" b="1" i="1" dirty="0"/>
              <a:t> and </a:t>
            </a:r>
            <a:r>
              <a:rPr lang="de-DE" b="1" i="1" dirty="0" err="1"/>
              <a:t>diversification</a:t>
            </a:r>
            <a:r>
              <a:rPr lang="de-DE" b="1" i="1" dirty="0"/>
              <a:t> </a:t>
            </a:r>
            <a:r>
              <a:rPr lang="de-DE" b="1" i="1" dirty="0" err="1"/>
              <a:t>of</a:t>
            </a:r>
            <a:r>
              <a:rPr lang="de-DE" b="1" i="1" dirty="0"/>
              <a:t>  </a:t>
            </a:r>
            <a:r>
              <a:rPr lang="de-DE" b="1" i="1" dirty="0" err="1"/>
              <a:t>agriculture</a:t>
            </a:r>
            <a:r>
              <a:rPr lang="de-DE" b="1" i="1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7AE145-8CF2-49CA-86E8-7FA3CF41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Target-group </a:t>
            </a:r>
            <a:r>
              <a:rPr lang="de-DE" dirty="0" err="1"/>
              <a:t>specific</a:t>
            </a:r>
            <a:r>
              <a:rPr lang="de-DE" dirty="0"/>
              <a:t> and </a:t>
            </a:r>
            <a:r>
              <a:rPr lang="de-DE" dirty="0" err="1"/>
              <a:t>socially</a:t>
            </a:r>
            <a:r>
              <a:rPr lang="de-DE" dirty="0"/>
              <a:t> inclusive –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„</a:t>
            </a:r>
            <a:r>
              <a:rPr lang="de-DE" dirty="0" err="1"/>
              <a:t>grow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vanish</a:t>
            </a:r>
            <a:r>
              <a:rPr lang="de-DE" dirty="0"/>
              <a:t>!“</a:t>
            </a:r>
          </a:p>
          <a:p>
            <a:r>
              <a:rPr lang="de-DE" dirty="0"/>
              <a:t>Focus on </a:t>
            </a:r>
            <a:r>
              <a:rPr lang="de-DE" dirty="0" err="1"/>
              <a:t>land</a:t>
            </a:r>
            <a:r>
              <a:rPr lang="de-DE" dirty="0"/>
              <a:t> /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utilization</a:t>
            </a:r>
            <a:r>
              <a:rPr lang="de-DE" dirty="0"/>
              <a:t> </a:t>
            </a:r>
            <a:r>
              <a:rPr lang="de-DE" dirty="0" err="1"/>
              <a:t>productivity</a:t>
            </a:r>
            <a:r>
              <a:rPr lang="de-DE" dirty="0"/>
              <a:t>,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labour-productivity</a:t>
            </a:r>
            <a:endParaRPr lang="de-DE" dirty="0"/>
          </a:p>
          <a:p>
            <a:r>
              <a:rPr lang="de-DE" dirty="0"/>
              <a:t>Need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locally</a:t>
            </a:r>
            <a:r>
              <a:rPr lang="de-DE" dirty="0"/>
              <a:t> and </a:t>
            </a:r>
            <a:r>
              <a:rPr lang="de-DE" dirty="0" err="1"/>
              <a:t>socially</a:t>
            </a:r>
            <a:r>
              <a:rPr lang="de-DE" dirty="0"/>
              <a:t> </a:t>
            </a:r>
            <a:r>
              <a:rPr lang="de-DE" dirty="0" err="1"/>
              <a:t>adapted</a:t>
            </a:r>
            <a:r>
              <a:rPr lang="de-DE" dirty="0"/>
              <a:t> </a:t>
            </a:r>
            <a:r>
              <a:rPr lang="de-DE" dirty="0" err="1"/>
              <a:t>participatory</a:t>
            </a:r>
            <a:r>
              <a:rPr lang="de-DE" dirty="0"/>
              <a:t> </a:t>
            </a:r>
            <a:r>
              <a:rPr lang="de-DE" dirty="0" err="1"/>
              <a:t>innovations</a:t>
            </a:r>
            <a:r>
              <a:rPr lang="de-DE" dirty="0"/>
              <a:t>, </a:t>
            </a:r>
            <a:r>
              <a:rPr lang="de-DE" dirty="0" err="1"/>
              <a:t>considering</a:t>
            </a:r>
            <a:r>
              <a:rPr lang="de-DE" dirty="0"/>
              <a:t> </a:t>
            </a:r>
            <a:r>
              <a:rPr lang="de-DE" dirty="0" err="1"/>
              <a:t>diversified</a:t>
            </a:r>
            <a:r>
              <a:rPr lang="de-DE" dirty="0"/>
              <a:t> </a:t>
            </a:r>
            <a:r>
              <a:rPr lang="de-DE" dirty="0" err="1"/>
              <a:t>livelihoods</a:t>
            </a:r>
            <a:r>
              <a:rPr lang="de-DE" dirty="0"/>
              <a:t> </a:t>
            </a:r>
          </a:p>
          <a:p>
            <a:r>
              <a:rPr lang="de-DE" dirty="0"/>
              <a:t>Need </a:t>
            </a:r>
            <a:r>
              <a:rPr lang="de-DE" dirty="0" err="1"/>
              <a:t>for</a:t>
            </a:r>
            <a:r>
              <a:rPr lang="de-DE" dirty="0"/>
              <a:t> reliable </a:t>
            </a:r>
            <a:r>
              <a:rPr lang="de-DE" dirty="0" err="1"/>
              <a:t>market</a:t>
            </a:r>
            <a:r>
              <a:rPr lang="de-DE" dirty="0"/>
              <a:t> and </a:t>
            </a:r>
            <a:r>
              <a:rPr lang="de-DE" dirty="0" err="1"/>
              <a:t>services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socially</a:t>
            </a:r>
            <a:r>
              <a:rPr lang="de-DE" dirty="0"/>
              <a:t> inclusive </a:t>
            </a:r>
            <a:r>
              <a:rPr lang="de-DE" dirty="0" err="1"/>
              <a:t>producer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997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9521A-9457-401A-935F-E1521197C0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de-DE" b="1" i="1" dirty="0" err="1"/>
              <a:t>Pillar</a:t>
            </a:r>
            <a:r>
              <a:rPr lang="de-DE" b="1" i="1" dirty="0"/>
              <a:t> 2: </a:t>
            </a:r>
            <a:r>
              <a:rPr lang="de-DE" b="1" i="1" dirty="0" err="1"/>
              <a:t>Competitive</a:t>
            </a:r>
            <a:r>
              <a:rPr lang="de-DE" b="1" i="1" dirty="0"/>
              <a:t> off-farm </a:t>
            </a:r>
            <a:r>
              <a:rPr lang="de-DE" b="1" i="1" dirty="0" err="1"/>
              <a:t>income</a:t>
            </a:r>
            <a:r>
              <a:rPr lang="de-DE" b="1" i="1" dirty="0"/>
              <a:t> and </a:t>
            </a:r>
            <a:r>
              <a:rPr lang="de-DE" b="1" i="1" dirty="0" err="1"/>
              <a:t>employment</a:t>
            </a:r>
            <a:r>
              <a:rPr lang="de-DE" b="1" i="1" dirty="0"/>
              <a:t> </a:t>
            </a:r>
            <a:r>
              <a:rPr lang="de-DE" b="1" i="1" dirty="0" err="1"/>
              <a:t>opportunities</a:t>
            </a:r>
            <a:endParaRPr lang="de-DE" b="1" i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7BA26B-E0D3-4FFB-9638-67832DC1C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Investments </a:t>
            </a:r>
            <a:r>
              <a:rPr lang="de-DE" dirty="0" err="1"/>
              <a:t>with</a:t>
            </a:r>
            <a:r>
              <a:rPr lang="de-DE" dirty="0"/>
              <a:t> a positive </a:t>
            </a:r>
            <a:r>
              <a:rPr lang="de-DE" b="1" i="1" dirty="0" err="1"/>
              <a:t>net</a:t>
            </a:r>
            <a:r>
              <a:rPr lang="de-DE" dirty="0" err="1"/>
              <a:t>-employment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</a:p>
          <a:p>
            <a:r>
              <a:rPr lang="de-DE" dirty="0"/>
              <a:t>Investments in </a:t>
            </a:r>
            <a:r>
              <a:rPr lang="de-DE" dirty="0" err="1"/>
              <a:t>sectors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replace</a:t>
            </a:r>
            <a:r>
              <a:rPr lang="de-DE" dirty="0"/>
              <a:t> </a:t>
            </a:r>
            <a:r>
              <a:rPr lang="de-DE" dirty="0" err="1"/>
              <a:t>imports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localise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addition</a:t>
            </a:r>
            <a:r>
              <a:rPr lang="de-DE" dirty="0"/>
              <a:t> in international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chains</a:t>
            </a:r>
            <a:r>
              <a:rPr lang="de-DE" dirty="0"/>
              <a:t>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replacing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production</a:t>
            </a:r>
            <a:endParaRPr lang="de-DE" dirty="0"/>
          </a:p>
          <a:p>
            <a:r>
              <a:rPr lang="de-DE" dirty="0" err="1"/>
              <a:t>Sectors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labour</a:t>
            </a:r>
            <a:r>
              <a:rPr lang="de-DE" dirty="0"/>
              <a:t>-intensive </a:t>
            </a:r>
            <a:r>
              <a:rPr lang="de-DE" dirty="0" err="1"/>
              <a:t>technologies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internationally</a:t>
            </a:r>
            <a:r>
              <a:rPr lang="de-DE" dirty="0"/>
              <a:t> </a:t>
            </a:r>
            <a:r>
              <a:rPr lang="de-DE" dirty="0" err="1"/>
              <a:t>competitive</a:t>
            </a:r>
            <a:endParaRPr lang="de-DE" dirty="0"/>
          </a:p>
          <a:p>
            <a:r>
              <a:rPr lang="de-DE" dirty="0" err="1"/>
              <a:t>Adapted</a:t>
            </a:r>
            <a:r>
              <a:rPr lang="de-DE" dirty="0"/>
              <a:t> </a:t>
            </a:r>
            <a:r>
              <a:rPr lang="de-DE" dirty="0" err="1"/>
              <a:t>trade</a:t>
            </a:r>
            <a:r>
              <a:rPr lang="de-DE" dirty="0"/>
              <a:t> </a:t>
            </a:r>
            <a:r>
              <a:rPr lang="de-DE" dirty="0" err="1"/>
              <a:t>agreements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protect</a:t>
            </a:r>
            <a:r>
              <a:rPr lang="de-DE" dirty="0"/>
              <a:t> </a:t>
            </a:r>
            <a:r>
              <a:rPr lang="de-DE" dirty="0" err="1"/>
              <a:t>newly</a:t>
            </a:r>
            <a:r>
              <a:rPr lang="de-DE" dirty="0"/>
              <a:t> </a:t>
            </a:r>
            <a:r>
              <a:rPr lang="de-DE" dirty="0" err="1"/>
              <a:t>emerging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sectors</a:t>
            </a:r>
            <a:r>
              <a:rPr lang="de-DE" dirty="0"/>
              <a:t> (</a:t>
            </a:r>
            <a:r>
              <a:rPr lang="de-DE" dirty="0" err="1"/>
              <a:t>modified</a:t>
            </a:r>
            <a:r>
              <a:rPr lang="de-DE" dirty="0"/>
              <a:t> EPAs!)</a:t>
            </a:r>
          </a:p>
          <a:p>
            <a:r>
              <a:rPr lang="de-DE" dirty="0" err="1"/>
              <a:t>Supplementary</a:t>
            </a:r>
            <a:r>
              <a:rPr lang="de-DE" dirty="0"/>
              <a:t>: Support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labour</a:t>
            </a:r>
            <a:r>
              <a:rPr lang="de-DE" dirty="0"/>
              <a:t>-intensive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r>
              <a:rPr lang="de-DE" dirty="0"/>
              <a:t> </a:t>
            </a:r>
            <a:r>
              <a:rPr lang="de-DE" dirty="0" err="1"/>
              <a:t>schemes</a:t>
            </a:r>
            <a:r>
              <a:rPr lang="de-DE" dirty="0"/>
              <a:t> (</a:t>
            </a:r>
            <a:r>
              <a:rPr lang="de-DE" dirty="0" err="1"/>
              <a:t>seasonal</a:t>
            </a:r>
            <a:r>
              <a:rPr lang="de-DE" dirty="0"/>
              <a:t> </a:t>
            </a:r>
            <a:r>
              <a:rPr lang="de-DE" dirty="0" err="1"/>
              <a:t>employment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02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E1BFE-CD25-4DA4-ABB9-D2EEF67B405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de-DE" b="1" i="1" dirty="0" err="1"/>
              <a:t>Conclusions</a:t>
            </a:r>
            <a:r>
              <a:rPr lang="de-DE" b="1" i="1" dirty="0"/>
              <a:t> </a:t>
            </a:r>
            <a:r>
              <a:rPr lang="de-DE" b="1" i="1" dirty="0" err="1"/>
              <a:t>for</a:t>
            </a:r>
            <a:r>
              <a:rPr lang="de-DE" b="1" i="1" dirty="0"/>
              <a:t> International </a:t>
            </a:r>
            <a:r>
              <a:rPr lang="de-DE" b="1" i="1" dirty="0" err="1"/>
              <a:t>Economic</a:t>
            </a:r>
            <a:r>
              <a:rPr lang="de-DE" b="1" i="1" dirty="0"/>
              <a:t> </a:t>
            </a:r>
            <a:r>
              <a:rPr lang="de-DE" b="1" i="1" dirty="0" err="1"/>
              <a:t>Cooperation</a:t>
            </a:r>
            <a:endParaRPr lang="de-DE" b="1" i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ED951B-D9AF-48FC-8430-BC6B2193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The </a:t>
            </a:r>
            <a:r>
              <a:rPr lang="de-DE" b="1" i="1" dirty="0" err="1"/>
              <a:t>focus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transformation</a:t>
            </a:r>
            <a:r>
              <a:rPr lang="de-DE" dirty="0"/>
              <a:t> in SSA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on </a:t>
            </a:r>
            <a:r>
              <a:rPr lang="de-DE" b="1" i="1" dirty="0"/>
              <a:t>rural </a:t>
            </a:r>
            <a:r>
              <a:rPr lang="de-DE" b="1" i="1" dirty="0" err="1"/>
              <a:t>intensification</a:t>
            </a:r>
            <a:r>
              <a:rPr lang="de-DE" b="1" i="1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idle</a:t>
            </a:r>
            <a:r>
              <a:rPr lang="de-DE" dirty="0"/>
              <a:t> </a:t>
            </a:r>
            <a:r>
              <a:rPr lang="de-DE" dirty="0" err="1"/>
              <a:t>natural</a:t>
            </a:r>
            <a:r>
              <a:rPr lang="de-DE" dirty="0"/>
              <a:t> and human </a:t>
            </a:r>
            <a:r>
              <a:rPr lang="de-DE" dirty="0" err="1"/>
              <a:t>resources</a:t>
            </a:r>
            <a:r>
              <a:rPr lang="de-DE" dirty="0"/>
              <a:t> in rural </a:t>
            </a:r>
            <a:r>
              <a:rPr lang="de-DE" dirty="0" err="1"/>
              <a:t>regions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food</a:t>
            </a:r>
            <a:r>
              <a:rPr lang="de-DE" dirty="0"/>
              <a:t> and </a:t>
            </a:r>
            <a:r>
              <a:rPr lang="de-DE" dirty="0" err="1"/>
              <a:t>employment</a:t>
            </a:r>
            <a:r>
              <a:rPr lang="de-DE" dirty="0"/>
              <a:t> in a </a:t>
            </a:r>
            <a:r>
              <a:rPr lang="de-DE" dirty="0" err="1"/>
              <a:t>sustainable</a:t>
            </a:r>
            <a:r>
              <a:rPr lang="de-DE" dirty="0"/>
              <a:t> </a:t>
            </a:r>
            <a:r>
              <a:rPr lang="de-DE" dirty="0" err="1"/>
              <a:t>manner</a:t>
            </a:r>
            <a:r>
              <a:rPr lang="de-DE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The </a:t>
            </a:r>
            <a:r>
              <a:rPr lang="de-DE" dirty="0" err="1"/>
              <a:t>identification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socially</a:t>
            </a:r>
            <a:r>
              <a:rPr lang="de-DE" dirty="0"/>
              <a:t> inclusive and </a:t>
            </a:r>
            <a:r>
              <a:rPr lang="de-DE" dirty="0" err="1"/>
              <a:t>ecologically</a:t>
            </a:r>
            <a:r>
              <a:rPr lang="de-DE" dirty="0"/>
              <a:t> </a:t>
            </a:r>
            <a:r>
              <a:rPr lang="de-DE" dirty="0" err="1"/>
              <a:t>sustainable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b="1" i="1" dirty="0"/>
              <a:t>support </a:t>
            </a:r>
            <a:r>
              <a:rPr lang="de-DE" b="1" i="1" dirty="0" err="1"/>
              <a:t>for</a:t>
            </a:r>
            <a:r>
              <a:rPr lang="de-DE" b="1" i="1" dirty="0"/>
              <a:t> </a:t>
            </a:r>
            <a:r>
              <a:rPr lang="de-DE" b="1" i="1" dirty="0" err="1"/>
              <a:t>context-specific</a:t>
            </a:r>
            <a:r>
              <a:rPr lang="de-DE" b="1" i="1" dirty="0"/>
              <a:t> </a:t>
            </a:r>
            <a:r>
              <a:rPr lang="de-DE" b="1" i="1" dirty="0" err="1"/>
              <a:t>innovations</a:t>
            </a:r>
            <a:r>
              <a:rPr lang="de-DE" b="1" i="1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local</a:t>
            </a:r>
            <a:r>
              <a:rPr lang="de-DE" dirty="0"/>
              <a:t> professional </a:t>
            </a:r>
            <a:r>
              <a:rPr lang="de-DE" dirty="0" err="1"/>
              <a:t>competence</a:t>
            </a:r>
            <a:r>
              <a:rPr lang="de-DE"/>
              <a:t>.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Development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accompanied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transformation-friendly</a:t>
            </a:r>
            <a:r>
              <a:rPr lang="de-DE" dirty="0"/>
              <a:t> </a:t>
            </a:r>
            <a:r>
              <a:rPr lang="de-DE" b="1" i="1" dirty="0" err="1"/>
              <a:t>trade</a:t>
            </a:r>
            <a:r>
              <a:rPr lang="de-DE" b="1" i="1" dirty="0"/>
              <a:t> </a:t>
            </a:r>
            <a:r>
              <a:rPr lang="de-DE" b="1" i="1" dirty="0" err="1"/>
              <a:t>policy</a:t>
            </a:r>
            <a:r>
              <a:rPr lang="de-DE" b="1" i="1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provides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labour</a:t>
            </a:r>
            <a:r>
              <a:rPr lang="de-DE" dirty="0"/>
              <a:t>-intensive </a:t>
            </a:r>
            <a:r>
              <a:rPr lang="de-DE" dirty="0" err="1"/>
              <a:t>trades</a:t>
            </a:r>
            <a:r>
              <a:rPr lang="de-DE" dirty="0"/>
              <a:t>: „</a:t>
            </a:r>
            <a:r>
              <a:rPr lang="de-DE" i="1" dirty="0"/>
              <a:t>Fit </a:t>
            </a:r>
            <a:r>
              <a:rPr lang="de-DE" i="1" dirty="0" err="1"/>
              <a:t>for</a:t>
            </a:r>
            <a:r>
              <a:rPr lang="de-DE" i="1" dirty="0"/>
              <a:t> fairer </a:t>
            </a:r>
            <a:r>
              <a:rPr lang="de-DE" i="1" dirty="0" err="1"/>
              <a:t>chances</a:t>
            </a:r>
            <a:r>
              <a:rPr lang="de-DE" i="1" dirty="0"/>
              <a:t>!“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766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807E0-3584-4F4F-84C6-D248BE03D6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de-DE" b="1" i="1" dirty="0"/>
              <a:t>Global </a:t>
            </a:r>
            <a:r>
              <a:rPr lang="de-DE" b="1" i="1" dirty="0" err="1"/>
              <a:t>Challenges</a:t>
            </a:r>
            <a:endParaRPr lang="de-DE" b="1" i="1" dirty="0"/>
          </a:p>
        </p:txBody>
      </p:sp>
      <p:graphicFrame>
        <p:nvGraphicFramePr>
          <p:cNvPr id="3" name="Inhaltsplatzhalter 2">
            <a:extLst>
              <a:ext uri="{FF2B5EF4-FFF2-40B4-BE49-F238E27FC236}">
                <a16:creationId xmlns:a16="http://schemas.microsoft.com/office/drawing/2014/main" id="{82BA2416-7FB0-4FEC-A8E4-E1290B608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0554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39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CE11B6-55AA-4314-A339-3E2A0C0763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5400" b="1" i="1" dirty="0"/>
              <a:t>Question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D119B-4B40-4C2B-868F-D32DB48C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5400" b="1" dirty="0"/>
              <a:t>Rural Transformation </a:t>
            </a:r>
            <a:r>
              <a:rPr lang="de-DE" sz="5400" b="1" dirty="0" err="1"/>
              <a:t>as</a:t>
            </a:r>
            <a:r>
              <a:rPr lang="de-DE" sz="5400" b="1" dirty="0"/>
              <a:t> an </a:t>
            </a:r>
            <a:r>
              <a:rPr lang="de-DE" sz="5400" b="1" dirty="0" err="1"/>
              <a:t>answer</a:t>
            </a:r>
            <a:r>
              <a:rPr lang="de-DE" sz="5400" b="1" dirty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/>
              <a:t> </a:t>
            </a:r>
            <a:r>
              <a:rPr lang="de-DE" sz="3600" dirty="0" err="1"/>
              <a:t>feeding</a:t>
            </a:r>
            <a:r>
              <a:rPr lang="de-DE" sz="3600" dirty="0"/>
              <a:t> 10 </a:t>
            </a:r>
            <a:r>
              <a:rPr lang="de-DE" sz="3600" dirty="0" err="1"/>
              <a:t>billion</a:t>
            </a:r>
            <a:endParaRPr lang="de-DE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3600" dirty="0"/>
              <a:t> in an environmental </a:t>
            </a:r>
            <a:r>
              <a:rPr lang="de-DE" sz="3600" dirty="0" err="1"/>
              <a:t>friendly</a:t>
            </a:r>
            <a:r>
              <a:rPr lang="de-DE" sz="3600" dirty="0"/>
              <a:t> </a:t>
            </a:r>
            <a:r>
              <a:rPr lang="de-DE" sz="3600" dirty="0" err="1"/>
              <a:t>manner</a:t>
            </a:r>
            <a:endParaRPr lang="de-DE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3600" dirty="0"/>
              <a:t> </a:t>
            </a:r>
            <a:r>
              <a:rPr lang="de-DE" sz="3600" dirty="0" err="1"/>
              <a:t>thereby</a:t>
            </a:r>
            <a:r>
              <a:rPr lang="de-DE" sz="3600" dirty="0"/>
              <a:t> </a:t>
            </a:r>
            <a:r>
              <a:rPr lang="de-DE" sz="3600" dirty="0" err="1"/>
              <a:t>creating</a:t>
            </a:r>
            <a:r>
              <a:rPr lang="de-DE" sz="3600" dirty="0"/>
              <a:t> / </a:t>
            </a:r>
            <a:r>
              <a:rPr lang="de-DE" sz="3600" dirty="0" err="1"/>
              <a:t>maintaining</a:t>
            </a:r>
            <a:r>
              <a:rPr lang="de-DE" sz="3600" dirty="0"/>
              <a:t> </a:t>
            </a:r>
            <a:r>
              <a:rPr lang="de-DE" sz="3600" dirty="0" err="1"/>
              <a:t>income</a:t>
            </a:r>
            <a:r>
              <a:rPr lang="de-DE" sz="3600" dirty="0"/>
              <a:t> </a:t>
            </a:r>
            <a:r>
              <a:rPr lang="de-DE" sz="3600" dirty="0" err="1"/>
              <a:t>opportunities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65042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ABED28-986C-444D-8CCF-9FE162002A7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5400" b="1" i="1" dirty="0"/>
              <a:t>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5CA022-C453-46A2-899E-B371DD6FB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4400" dirty="0" err="1"/>
              <a:t>Definitions</a:t>
            </a:r>
            <a:endParaRPr lang="de-DE" sz="4400" dirty="0"/>
          </a:p>
          <a:p>
            <a:pPr marL="514350" indent="-514350">
              <a:buFont typeface="+mj-lt"/>
              <a:buAutoNum type="arabicPeriod"/>
            </a:pPr>
            <a:r>
              <a:rPr lang="de-DE" sz="4400" dirty="0" err="1"/>
              <a:t>Empirical</a:t>
            </a:r>
            <a:r>
              <a:rPr lang="de-DE" sz="4400" dirty="0"/>
              <a:t> Rural Transformation Patterns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400" dirty="0"/>
              <a:t>Drivers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400" dirty="0" err="1"/>
              <a:t>Policies</a:t>
            </a:r>
            <a:r>
              <a:rPr lang="de-DE" sz="4400" dirty="0"/>
              <a:t> and </a:t>
            </a:r>
            <a:r>
              <a:rPr lang="de-DE" sz="4400" dirty="0" err="1"/>
              <a:t>Strategies</a:t>
            </a:r>
            <a:endParaRPr lang="de-DE" sz="4400" dirty="0"/>
          </a:p>
          <a:p>
            <a:pPr marL="0" indent="0">
              <a:buNone/>
            </a:pPr>
            <a:endParaRPr lang="de-DE" sz="4400" dirty="0"/>
          </a:p>
          <a:p>
            <a:pPr marL="0" indent="0">
              <a:buNone/>
            </a:pPr>
            <a:r>
              <a:rPr lang="de-DE" sz="3600" b="1" dirty="0"/>
              <a:t>Focus: </a:t>
            </a:r>
            <a:r>
              <a:rPr lang="de-DE" sz="3600" dirty="0"/>
              <a:t>Subsahara </a:t>
            </a:r>
            <a:r>
              <a:rPr lang="de-DE" sz="3600" dirty="0" err="1"/>
              <a:t>Africa</a:t>
            </a:r>
            <a:r>
              <a:rPr lang="de-DE" sz="3600" dirty="0"/>
              <a:t> </a:t>
            </a:r>
            <a:r>
              <a:rPr lang="de-DE" sz="3600" dirty="0" err="1"/>
              <a:t>with</a:t>
            </a:r>
            <a:r>
              <a:rPr lang="de-DE" sz="3600" dirty="0"/>
              <a:t> </a:t>
            </a:r>
            <a:r>
              <a:rPr lang="de-DE" sz="3600" dirty="0" err="1"/>
              <a:t>examples</a:t>
            </a:r>
            <a:r>
              <a:rPr lang="de-DE" sz="3600" dirty="0"/>
              <a:t> </a:t>
            </a:r>
            <a:r>
              <a:rPr lang="de-DE" sz="3600" dirty="0" err="1"/>
              <a:t>from</a:t>
            </a:r>
            <a:r>
              <a:rPr lang="de-DE" sz="3600" dirty="0"/>
              <a:t> rural </a:t>
            </a:r>
            <a:r>
              <a:rPr lang="de-DE" sz="3600" dirty="0" err="1"/>
              <a:t>Zambia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13447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095E0-1BA8-4DA6-AD04-51FF679CE52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5400" b="1" i="1" dirty="0" err="1"/>
              <a:t>Definitions</a:t>
            </a:r>
            <a:r>
              <a:rPr lang="de-DE" sz="5400" b="1" i="1" dirty="0"/>
              <a:t> </a:t>
            </a:r>
            <a:r>
              <a:rPr lang="de-DE" sz="5400" b="1" i="1" dirty="0" err="1"/>
              <a:t>of</a:t>
            </a:r>
            <a:r>
              <a:rPr lang="de-DE" sz="5400" b="1" i="1" dirty="0"/>
              <a:t> 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6B2D40-32BA-4DD6-A36C-97B618406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err="1"/>
              <a:t>Conventional</a:t>
            </a:r>
            <a:r>
              <a:rPr lang="de-DE" b="1" dirty="0"/>
              <a:t>: </a:t>
            </a:r>
            <a:r>
              <a:rPr lang="de-DE" dirty="0"/>
              <a:t>Shift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agriculture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</a:t>
            </a:r>
            <a:r>
              <a:rPr lang="de-DE" dirty="0" err="1"/>
              <a:t>industrial</a:t>
            </a:r>
            <a:r>
              <a:rPr lang="de-DE" dirty="0"/>
              <a:t> ans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sectors</a:t>
            </a:r>
            <a:r>
              <a:rPr lang="de-DE" dirty="0"/>
              <a:t> </a:t>
            </a:r>
            <a:r>
              <a:rPr lang="de-DE" dirty="0" err="1"/>
              <a:t>going</a:t>
            </a:r>
            <a:r>
              <a:rPr lang="de-DE" dirty="0"/>
              <a:t> </a:t>
            </a:r>
            <a:r>
              <a:rPr lang="de-DE" dirty="0" err="1"/>
              <a:t>along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an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agricultural</a:t>
            </a:r>
            <a:r>
              <a:rPr lang="de-DE" dirty="0"/>
              <a:t> </a:t>
            </a:r>
            <a:r>
              <a:rPr lang="de-DE" dirty="0" err="1"/>
              <a:t>productivity</a:t>
            </a:r>
            <a:r>
              <a:rPr lang="de-DE" dirty="0"/>
              <a:t> and </a:t>
            </a:r>
            <a:r>
              <a:rPr lang="de-DE" dirty="0" err="1"/>
              <a:t>farm</a:t>
            </a:r>
            <a:r>
              <a:rPr lang="de-DE" dirty="0"/>
              <a:t> </a:t>
            </a:r>
            <a:r>
              <a:rPr lang="de-DE" dirty="0" err="1"/>
              <a:t>sizes</a:t>
            </a:r>
            <a:r>
              <a:rPr lang="de-DE" dirty="0"/>
              <a:t> and rural–urban </a:t>
            </a:r>
            <a:r>
              <a:rPr lang="de-DE" dirty="0" err="1"/>
              <a:t>migration</a:t>
            </a:r>
            <a:endParaRPr lang="de-D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dirty="0" err="1"/>
              <a:t>corresponds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pattern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/>
              <a:t>industrialised</a:t>
            </a:r>
            <a:r>
              <a:rPr lang="de-DE" dirty="0"/>
              <a:t> countries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 „</a:t>
            </a:r>
            <a:r>
              <a:rPr lang="de-DE" dirty="0" err="1"/>
              <a:t>stepping-up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stepping</a:t>
            </a:r>
            <a:r>
              <a:rPr lang="de-DE" dirty="0"/>
              <a:t> out“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small-scale</a:t>
            </a:r>
            <a:r>
              <a:rPr lang="de-DE" dirty="0"/>
              <a:t> </a:t>
            </a:r>
            <a:r>
              <a:rPr lang="de-DE" dirty="0" err="1"/>
              <a:t>farmers</a:t>
            </a:r>
            <a:r>
              <a:rPr lang="de-DE" dirty="0"/>
              <a:t> = „</a:t>
            </a:r>
            <a:r>
              <a:rPr lang="de-DE" dirty="0" err="1"/>
              <a:t>grow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vanish</a:t>
            </a:r>
            <a:r>
              <a:rPr lang="de-DE" dirty="0"/>
              <a:t>“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b="1" dirty="0"/>
              <a:t>Wider </a:t>
            </a:r>
            <a:r>
              <a:rPr lang="de-DE" b="1" dirty="0" err="1"/>
              <a:t>understanding</a:t>
            </a:r>
            <a:r>
              <a:rPr lang="de-DE" b="1" dirty="0"/>
              <a:t>: </a:t>
            </a:r>
            <a:r>
              <a:rPr lang="de-DE" dirty="0"/>
              <a:t>Change </a:t>
            </a:r>
            <a:r>
              <a:rPr lang="de-DE" dirty="0" err="1"/>
              <a:t>of</a:t>
            </a:r>
            <a:r>
              <a:rPr lang="de-DE" dirty="0"/>
              <a:t> fundamental </a:t>
            </a:r>
            <a:r>
              <a:rPr lang="de-DE" dirty="0" err="1"/>
              <a:t>characteristics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economies</a:t>
            </a:r>
            <a:r>
              <a:rPr lang="de-DE" dirty="0"/>
              <a:t> / </a:t>
            </a:r>
            <a:r>
              <a:rPr lang="de-DE" dirty="0" err="1"/>
              <a:t>livelihoods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in rural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context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wider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system</a:t>
            </a:r>
            <a:endParaRPr lang="de-D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/>
              <a:t> </a:t>
            </a:r>
            <a:r>
              <a:rPr lang="de-DE" dirty="0" err="1"/>
              <a:t>consideration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changing</a:t>
            </a:r>
            <a:r>
              <a:rPr lang="de-DE" dirty="0"/>
              <a:t> global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environment</a:t>
            </a:r>
            <a:endParaRPr lang="de-D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variety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different RT </a:t>
            </a:r>
            <a:r>
              <a:rPr lang="de-DE" dirty="0" err="1"/>
              <a:t>patterns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99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38424B-F96D-4449-BF73-B95B11A2B0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de-DE" b="1" i="1" dirty="0" err="1"/>
              <a:t>Empirical</a:t>
            </a:r>
            <a:r>
              <a:rPr lang="de-DE" b="1" i="1" dirty="0"/>
              <a:t> </a:t>
            </a:r>
            <a:r>
              <a:rPr lang="de-DE" b="1" i="1" dirty="0" err="1"/>
              <a:t>Evidence</a:t>
            </a:r>
            <a:r>
              <a:rPr lang="de-DE" b="1" i="1" dirty="0"/>
              <a:t>: Patterns – </a:t>
            </a:r>
            <a:r>
              <a:rPr lang="de-DE" b="1" i="1" dirty="0" err="1"/>
              <a:t>macro</a:t>
            </a:r>
            <a:r>
              <a:rPr lang="de-DE" b="1" i="1" dirty="0"/>
              <a:t>-level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4C3B62-B0D4-45A1-9992-A6C3252E12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err="1"/>
              <a:t>Growing</a:t>
            </a:r>
            <a:r>
              <a:rPr lang="de-DE" dirty="0"/>
              <a:t> rural </a:t>
            </a:r>
            <a:r>
              <a:rPr lang="de-DE" dirty="0" err="1"/>
              <a:t>population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Decling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agric</a:t>
            </a:r>
            <a:r>
              <a:rPr lang="de-DE" dirty="0"/>
              <a:t> in GDP and </a:t>
            </a:r>
            <a:r>
              <a:rPr lang="de-DE" dirty="0" err="1"/>
              <a:t>employment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Stagnant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manufacturing</a:t>
            </a:r>
            <a:r>
              <a:rPr lang="de-DE" dirty="0"/>
              <a:t> </a:t>
            </a:r>
            <a:r>
              <a:rPr lang="de-DE" dirty="0" err="1"/>
              <a:t>employment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Agr</a:t>
            </a:r>
            <a:r>
              <a:rPr lang="de-DE" dirty="0"/>
              <a:t> </a:t>
            </a:r>
            <a:r>
              <a:rPr lang="de-DE" dirty="0" err="1"/>
              <a:t>prod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domestic</a:t>
            </a:r>
            <a:r>
              <a:rPr lang="de-DE" dirty="0"/>
              <a:t> </a:t>
            </a:r>
            <a:r>
              <a:rPr lang="de-DE" dirty="0" err="1"/>
              <a:t>demand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Mainly</a:t>
            </a:r>
            <a:r>
              <a:rPr lang="de-DE" dirty="0"/>
              <a:t> extensive </a:t>
            </a:r>
            <a:r>
              <a:rPr lang="de-DE" dirty="0" err="1"/>
              <a:t>agr</a:t>
            </a:r>
            <a:r>
              <a:rPr lang="de-DE" dirty="0"/>
              <a:t>. Growth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Stagnant</a:t>
            </a:r>
            <a:r>
              <a:rPr lang="de-DE" dirty="0"/>
              <a:t> farm-sizes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Shifts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diversified</a:t>
            </a:r>
            <a:r>
              <a:rPr lang="de-DE" dirty="0"/>
              <a:t> rural-urban </a:t>
            </a:r>
            <a:r>
              <a:rPr lang="de-DE" dirty="0" err="1"/>
              <a:t>livelihoods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06C4C745-B3E5-4BEF-B454-41220929D9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471904"/>
              </p:ext>
            </p:extLst>
          </p:nvPr>
        </p:nvGraphicFramePr>
        <p:xfrm>
          <a:off x="6134101" y="1825625"/>
          <a:ext cx="5219701" cy="5196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6383">
                  <a:extLst>
                    <a:ext uri="{9D8B030D-6E8A-4147-A177-3AD203B41FA5}">
                      <a16:colId xmlns:a16="http://schemas.microsoft.com/office/drawing/2014/main" val="923298705"/>
                    </a:ext>
                  </a:extLst>
                </a:gridCol>
                <a:gridCol w="684091">
                  <a:extLst>
                    <a:ext uri="{9D8B030D-6E8A-4147-A177-3AD203B41FA5}">
                      <a16:colId xmlns:a16="http://schemas.microsoft.com/office/drawing/2014/main" val="792568132"/>
                    </a:ext>
                  </a:extLst>
                </a:gridCol>
                <a:gridCol w="676312">
                  <a:extLst>
                    <a:ext uri="{9D8B030D-6E8A-4147-A177-3AD203B41FA5}">
                      <a16:colId xmlns:a16="http://schemas.microsoft.com/office/drawing/2014/main" val="448528710"/>
                    </a:ext>
                  </a:extLst>
                </a:gridCol>
                <a:gridCol w="742915">
                  <a:extLst>
                    <a:ext uri="{9D8B030D-6E8A-4147-A177-3AD203B41FA5}">
                      <a16:colId xmlns:a16="http://schemas.microsoft.com/office/drawing/2014/main" val="2473473023"/>
                    </a:ext>
                  </a:extLst>
                </a:gridCol>
              </a:tblGrid>
              <a:tr h="59588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740407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r>
                        <a:rPr lang="de-DE" dirty="0"/>
                        <a:t>Rural </a:t>
                      </a:r>
                      <a:r>
                        <a:rPr lang="de-DE" dirty="0" err="1"/>
                        <a:t>population</a:t>
                      </a:r>
                      <a:r>
                        <a:rPr lang="de-DE" dirty="0"/>
                        <a:t> (</a:t>
                      </a:r>
                      <a:r>
                        <a:rPr lang="de-DE" dirty="0" err="1"/>
                        <a:t>mill</a:t>
                      </a:r>
                      <a:r>
                        <a:rPr lang="de-DE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536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763977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r>
                        <a:rPr lang="de-DE" dirty="0" err="1"/>
                        <a:t>Agric</a:t>
                      </a:r>
                      <a:r>
                        <a:rPr lang="de-DE" dirty="0"/>
                        <a:t>. </a:t>
                      </a:r>
                      <a:r>
                        <a:rPr lang="de-DE" dirty="0" err="1"/>
                        <a:t>share</a:t>
                      </a:r>
                      <a:r>
                        <a:rPr lang="de-DE" dirty="0"/>
                        <a:t> in GDP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326670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r>
                        <a:rPr lang="de-DE" dirty="0"/>
                        <a:t>… in </a:t>
                      </a:r>
                      <a:r>
                        <a:rPr lang="de-DE" dirty="0" err="1"/>
                        <a:t>employment</a:t>
                      </a:r>
                      <a:r>
                        <a:rPr lang="de-DE" dirty="0"/>
                        <a:t>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61281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r>
                        <a:rPr lang="de-DE" dirty="0" err="1"/>
                        <a:t>Manufacture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share</a:t>
                      </a:r>
                      <a:r>
                        <a:rPr lang="de-DE" dirty="0"/>
                        <a:t>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n.a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772878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r>
                        <a:rPr lang="de-DE" dirty="0" err="1"/>
                        <a:t>Crop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production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head</a:t>
                      </a:r>
                      <a:r>
                        <a:rPr lang="de-DE" dirty="0"/>
                        <a:t> (kg)</a:t>
                      </a:r>
                    </a:p>
                    <a:p>
                      <a:r>
                        <a:rPr lang="de-DE" dirty="0"/>
                        <a:t>… per </a:t>
                      </a:r>
                      <a:r>
                        <a:rPr lang="de-DE" dirty="0" err="1"/>
                        <a:t>head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rural </a:t>
                      </a:r>
                      <a:r>
                        <a:rPr lang="de-DE" dirty="0" err="1"/>
                        <a:t>population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150 </a:t>
                      </a:r>
                    </a:p>
                    <a:p>
                      <a:r>
                        <a:rPr lang="de-DE" dirty="0"/>
                        <a:t>170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130 </a:t>
                      </a:r>
                    </a:p>
                    <a:p>
                      <a:r>
                        <a:rPr lang="de-DE" dirty="0"/>
                        <a:t>170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145 </a:t>
                      </a:r>
                    </a:p>
                    <a:p>
                      <a:r>
                        <a:rPr lang="de-DE" dirty="0"/>
                        <a:t>230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391905"/>
                  </a:ext>
                </a:extLst>
              </a:tr>
              <a:tr h="851263">
                <a:tc>
                  <a:txBody>
                    <a:bodyPr/>
                    <a:lstStyle/>
                    <a:p>
                      <a:r>
                        <a:rPr lang="de-DE" dirty="0"/>
                        <a:t>Yields per ha (kg)</a:t>
                      </a:r>
                    </a:p>
                    <a:p>
                      <a:r>
                        <a:rPr lang="de-DE" dirty="0" err="1"/>
                        <a:t>Cultivated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area</a:t>
                      </a:r>
                      <a:r>
                        <a:rPr lang="de-DE" dirty="0"/>
                        <a:t> (ha)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750</a:t>
                      </a:r>
                    </a:p>
                    <a:p>
                      <a:r>
                        <a:rPr lang="de-DE" dirty="0"/>
                        <a:t>40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1000 </a:t>
                      </a:r>
                    </a:p>
                    <a:p>
                      <a:r>
                        <a:rPr lang="de-DE" dirty="0"/>
                        <a:t>57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1420 </a:t>
                      </a:r>
                    </a:p>
                    <a:p>
                      <a:r>
                        <a:rPr lang="de-DE" dirty="0"/>
                        <a:t>86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456411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r>
                        <a:rPr lang="de-DE" dirty="0" err="1"/>
                        <a:t>Farmsize</a:t>
                      </a:r>
                      <a:r>
                        <a:rPr lang="de-DE" dirty="0"/>
                        <a:t> (ha)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178461"/>
                  </a:ext>
                </a:extLst>
              </a:tr>
              <a:tr h="851263">
                <a:tc>
                  <a:txBody>
                    <a:bodyPr/>
                    <a:lstStyle/>
                    <a:p>
                      <a:r>
                        <a:rPr lang="de-DE" dirty="0"/>
                        <a:t>Income </a:t>
                      </a:r>
                      <a:r>
                        <a:rPr lang="de-DE" dirty="0" err="1"/>
                        <a:t>shares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rur</a:t>
                      </a:r>
                      <a:r>
                        <a:rPr lang="de-DE" dirty="0"/>
                        <a:t>. </a:t>
                      </a:r>
                      <a:r>
                        <a:rPr lang="de-DE" dirty="0" err="1"/>
                        <a:t>househ</a:t>
                      </a:r>
                      <a:r>
                        <a:rPr lang="de-DE" dirty="0"/>
                        <a:t>.: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dirty="0" err="1"/>
                        <a:t>Agric</a:t>
                      </a:r>
                      <a:r>
                        <a:rPr lang="de-DE" dirty="0"/>
                        <a:t>. </a:t>
                      </a:r>
                      <a:r>
                        <a:rPr lang="de-DE" dirty="0" err="1"/>
                        <a:t>Production</a:t>
                      </a:r>
                      <a:r>
                        <a:rPr lang="de-DE" dirty="0"/>
                        <a:t> %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dirty="0" err="1"/>
                        <a:t>Thereof</a:t>
                      </a:r>
                      <a:r>
                        <a:rPr lang="de-DE" dirty="0"/>
                        <a:t>: </a:t>
                      </a:r>
                      <a:r>
                        <a:rPr lang="de-DE" dirty="0" err="1"/>
                        <a:t>Subsistence</a:t>
                      </a:r>
                      <a:r>
                        <a:rPr lang="de-DE" dirty="0"/>
                        <a:t>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60-70</a:t>
                      </a:r>
                    </a:p>
                    <a:p>
                      <a:r>
                        <a:rPr lang="de-DE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184762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978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73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6974F-EE86-4606-A203-A86213E251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de-DE" b="1" i="1" dirty="0" err="1"/>
              <a:t>Empirical</a:t>
            </a:r>
            <a:r>
              <a:rPr lang="de-DE" b="1" i="1" dirty="0"/>
              <a:t> </a:t>
            </a:r>
            <a:r>
              <a:rPr lang="de-DE" b="1" i="1" dirty="0" err="1"/>
              <a:t>evidence</a:t>
            </a:r>
            <a:r>
              <a:rPr lang="de-DE" b="1" i="1" dirty="0"/>
              <a:t>: Patterns </a:t>
            </a:r>
            <a:r>
              <a:rPr lang="de-DE" b="1" i="1" dirty="0" err="1"/>
              <a:t>Kabompo</a:t>
            </a:r>
            <a:r>
              <a:rPr lang="de-DE" b="1" i="1" dirty="0"/>
              <a:t> / remote rural </a:t>
            </a:r>
            <a:r>
              <a:rPr lang="de-DE" b="1" i="1" dirty="0" err="1"/>
              <a:t>Zambia</a:t>
            </a:r>
            <a:endParaRPr lang="de-DE" b="1" i="1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E44471-19A8-494B-A6FF-0192C44795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400" dirty="0"/>
              <a:t>Sharp </a:t>
            </a: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smallholders</a:t>
            </a:r>
            <a:endParaRPr lang="de-DE" sz="2400" dirty="0"/>
          </a:p>
          <a:p>
            <a:pPr marL="514350" indent="-514350">
              <a:buFont typeface="+mj-lt"/>
              <a:buAutoNum type="arabicPeriod"/>
            </a:pPr>
            <a:r>
              <a:rPr lang="de-DE" sz="2400" dirty="0" err="1"/>
              <a:t>Marked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market</a:t>
            </a:r>
            <a:r>
              <a:rPr lang="de-DE" sz="2400" dirty="0"/>
              <a:t> </a:t>
            </a:r>
            <a:r>
              <a:rPr lang="de-DE" sz="2400" dirty="0" err="1"/>
              <a:t>integration</a:t>
            </a:r>
            <a:endParaRPr lang="de-DE" sz="2400" dirty="0"/>
          </a:p>
          <a:p>
            <a:pPr marL="514350" indent="-514350">
              <a:buFont typeface="+mj-lt"/>
              <a:buAutoNum type="arabicPeriod"/>
            </a:pP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surplus</a:t>
            </a:r>
            <a:r>
              <a:rPr lang="de-DE" sz="2400" dirty="0"/>
              <a:t> </a:t>
            </a:r>
            <a:r>
              <a:rPr lang="de-DE" sz="2400" dirty="0" err="1"/>
              <a:t>production</a:t>
            </a:r>
            <a:r>
              <a:rPr lang="de-DE" sz="2400" dirty="0"/>
              <a:t> </a:t>
            </a:r>
            <a:r>
              <a:rPr lang="de-DE" sz="2400" dirty="0" err="1"/>
              <a:t>based</a:t>
            </a:r>
            <a:r>
              <a:rPr lang="de-DE" sz="2400" dirty="0"/>
              <a:t> on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labour</a:t>
            </a:r>
            <a:r>
              <a:rPr lang="de-DE" sz="2400" dirty="0"/>
              <a:t> /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land</a:t>
            </a:r>
            <a:endParaRPr lang="de-DE" sz="2400" dirty="0"/>
          </a:p>
          <a:p>
            <a:pPr marL="514350" indent="-514350">
              <a:buFont typeface="+mj-lt"/>
              <a:buAutoNum type="arabicPeriod"/>
            </a:pP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cash </a:t>
            </a:r>
            <a:r>
              <a:rPr lang="de-DE" sz="2400" dirty="0" err="1"/>
              <a:t>income</a:t>
            </a:r>
            <a:r>
              <a:rPr lang="de-DE" sz="2400" dirty="0"/>
              <a:t> </a:t>
            </a:r>
            <a:r>
              <a:rPr lang="de-DE" sz="2400" dirty="0" err="1"/>
              <a:t>based</a:t>
            </a:r>
            <a:r>
              <a:rPr lang="de-DE" sz="2400" dirty="0"/>
              <a:t> on </a:t>
            </a:r>
            <a:r>
              <a:rPr lang="de-DE" sz="2400" dirty="0" err="1"/>
              <a:t>opportunity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selling</a:t>
            </a:r>
            <a:r>
              <a:rPr lang="de-DE" sz="2400" dirty="0"/>
              <a:t> </a:t>
            </a:r>
            <a:r>
              <a:rPr lang="de-DE" sz="2400" dirty="0" err="1"/>
              <a:t>surplus</a:t>
            </a:r>
            <a:endParaRPr lang="de-DE" sz="2400" dirty="0"/>
          </a:p>
          <a:p>
            <a:pPr marL="514350" indent="-514350">
              <a:buFont typeface="+mj-lt"/>
              <a:buAutoNum type="arabicPeriod"/>
            </a:pPr>
            <a:r>
              <a:rPr lang="de-DE" sz="2400" dirty="0" err="1"/>
              <a:t>Slight</a:t>
            </a:r>
            <a:r>
              <a:rPr lang="de-DE" sz="2400" dirty="0"/>
              <a:t> </a:t>
            </a:r>
            <a:r>
              <a:rPr lang="de-DE" sz="2400" dirty="0" err="1"/>
              <a:t>shifts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</a:t>
            </a:r>
            <a:r>
              <a:rPr lang="de-DE" sz="2400" dirty="0" err="1"/>
              <a:t>income</a:t>
            </a:r>
            <a:r>
              <a:rPr lang="de-DE" sz="2400" dirty="0"/>
              <a:t> </a:t>
            </a:r>
            <a:r>
              <a:rPr lang="de-DE" sz="2400" dirty="0" err="1"/>
              <a:t>sources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increased</a:t>
            </a:r>
            <a:r>
              <a:rPr lang="de-DE" sz="2400" dirty="0"/>
              <a:t> </a:t>
            </a:r>
            <a:r>
              <a:rPr lang="de-DE" sz="2400" dirty="0" err="1"/>
              <a:t>role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cash </a:t>
            </a:r>
            <a:r>
              <a:rPr lang="de-DE" sz="2400" dirty="0" err="1"/>
              <a:t>crops</a:t>
            </a:r>
            <a:endParaRPr lang="de-DE" sz="2400" dirty="0"/>
          </a:p>
          <a:p>
            <a:pPr marL="514350" indent="-514350">
              <a:buFont typeface="+mj-lt"/>
              <a:buAutoNum type="arabicPeriod"/>
            </a:pPr>
            <a:r>
              <a:rPr lang="de-DE" sz="2400" dirty="0" err="1"/>
              <a:t>Introduction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oxenisation</a:t>
            </a:r>
            <a:endParaRPr lang="de-D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Inclusive and extensive </a:t>
            </a:r>
            <a:r>
              <a:rPr lang="de-DE" sz="2400" dirty="0" err="1"/>
              <a:t>agricultural</a:t>
            </a:r>
            <a:r>
              <a:rPr lang="de-DE" sz="2400" dirty="0"/>
              <a:t> </a:t>
            </a:r>
            <a:r>
              <a:rPr lang="de-DE" sz="2400" dirty="0" err="1"/>
              <a:t>growth</a:t>
            </a:r>
            <a:r>
              <a:rPr lang="de-DE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 err="1"/>
              <a:t>Reduced</a:t>
            </a:r>
            <a:r>
              <a:rPr lang="de-DE" sz="2400" dirty="0"/>
              <a:t> </a:t>
            </a:r>
            <a:r>
              <a:rPr lang="de-DE" sz="2400" dirty="0" err="1"/>
              <a:t>vulnerability</a:t>
            </a:r>
            <a:endParaRPr lang="de-D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Still on a </a:t>
            </a:r>
            <a:r>
              <a:rPr lang="de-DE" sz="2400" dirty="0" err="1"/>
              <a:t>precarious</a:t>
            </a:r>
            <a:r>
              <a:rPr lang="de-DE" sz="2400" dirty="0"/>
              <a:t> </a:t>
            </a:r>
            <a:r>
              <a:rPr lang="de-DE" sz="2400" dirty="0" err="1"/>
              <a:t>level</a:t>
            </a:r>
            <a:endParaRPr lang="de-DE" sz="2400" dirty="0"/>
          </a:p>
          <a:p>
            <a:pPr marL="514350" indent="-514350">
              <a:buFont typeface="+mj-lt"/>
              <a:buAutoNum type="arabicPeriod"/>
            </a:pPr>
            <a:endParaRPr lang="de-DE" sz="2400" dirty="0"/>
          </a:p>
          <a:p>
            <a:pPr marL="514350" indent="-514350">
              <a:buFont typeface="+mj-lt"/>
              <a:buAutoNum type="arabicPeriod"/>
            </a:pPr>
            <a:endParaRPr lang="de-DE" sz="2400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17F1D5D3-403B-47F4-BA2A-2B41ABB358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5478657"/>
              </p:ext>
            </p:extLst>
          </p:nvPr>
        </p:nvGraphicFramePr>
        <p:xfrm>
          <a:off x="6172200" y="1825625"/>
          <a:ext cx="5181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48329841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05839478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23710481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3549032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7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No</a:t>
                      </a:r>
                      <a:r>
                        <a:rPr lang="de-DE" dirty="0"/>
                        <a:t>.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farm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households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623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Sales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cash </a:t>
                      </a:r>
                      <a:r>
                        <a:rPr lang="de-DE" dirty="0" err="1"/>
                        <a:t>crops</a:t>
                      </a:r>
                      <a:r>
                        <a:rPr lang="de-DE" dirty="0"/>
                        <a:t>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556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Cultivated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area</a:t>
                      </a:r>
                      <a:r>
                        <a:rPr lang="de-DE" dirty="0"/>
                        <a:t> (ha)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12200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26500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9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Crop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production</a:t>
                      </a:r>
                      <a:r>
                        <a:rPr lang="de-DE" dirty="0"/>
                        <a:t> (000 </a:t>
                      </a:r>
                      <a:r>
                        <a:rPr lang="de-DE" dirty="0" err="1"/>
                        <a:t>tons</a:t>
                      </a:r>
                      <a:r>
                        <a:rPr lang="de-DE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0.8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13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Yields (</a:t>
                      </a:r>
                      <a:r>
                        <a:rPr lang="de-DE" dirty="0" err="1"/>
                        <a:t>Maize</a:t>
                      </a:r>
                      <a:r>
                        <a:rPr lang="de-DE" dirty="0"/>
                        <a:t>, t/ha)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41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Farm </a:t>
                      </a:r>
                      <a:r>
                        <a:rPr lang="de-DE" dirty="0" err="1"/>
                        <a:t>size</a:t>
                      </a:r>
                      <a:r>
                        <a:rPr lang="de-DE" dirty="0"/>
                        <a:t> (cash </a:t>
                      </a:r>
                      <a:r>
                        <a:rPr lang="de-DE" dirty="0" err="1"/>
                        <a:t>crops</a:t>
                      </a:r>
                      <a:r>
                        <a:rPr lang="de-DE" dirty="0"/>
                        <a:t>, 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085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Net-return / </a:t>
                      </a:r>
                      <a:r>
                        <a:rPr lang="de-DE" dirty="0" err="1"/>
                        <a:t>working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day</a:t>
                      </a:r>
                      <a:r>
                        <a:rPr lang="de-DE" dirty="0"/>
                        <a:t>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34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Income </a:t>
                      </a:r>
                      <a:r>
                        <a:rPr lang="de-DE" dirty="0" err="1"/>
                        <a:t>shares</a:t>
                      </a:r>
                      <a:r>
                        <a:rPr lang="de-DE" dirty="0"/>
                        <a:t>: - </a:t>
                      </a:r>
                      <a:r>
                        <a:rPr lang="de-DE" dirty="0" err="1"/>
                        <a:t>agric</a:t>
                      </a:r>
                      <a:r>
                        <a:rPr lang="de-DE" dirty="0"/>
                        <a:t> (%)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Local</a:t>
                      </a:r>
                      <a:r>
                        <a:rPr lang="de-DE" dirty="0"/>
                        <a:t> off-farm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/>
                        <a:t>Urban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50</a:t>
                      </a:r>
                    </a:p>
                    <a:p>
                      <a:r>
                        <a:rPr lang="de-DE" dirty="0"/>
                        <a:t>25</a:t>
                      </a:r>
                    </a:p>
                    <a:p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65</a:t>
                      </a:r>
                    </a:p>
                    <a:p>
                      <a:r>
                        <a:rPr lang="de-DE" dirty="0"/>
                        <a:t>20</a:t>
                      </a:r>
                    </a:p>
                    <a:p>
                      <a:r>
                        <a:rPr lang="de-D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60</a:t>
                      </a:r>
                    </a:p>
                    <a:p>
                      <a:r>
                        <a:rPr lang="de-DE" dirty="0"/>
                        <a:t>15</a:t>
                      </a:r>
                    </a:p>
                    <a:p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30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744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402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8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ACD38-4CAB-4B7E-88F2-3D4E7DBF0A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de-DE" b="1" i="1" dirty="0"/>
              <a:t>Drivers and </a:t>
            </a:r>
            <a:r>
              <a:rPr lang="de-DE" b="1" i="1" dirty="0" err="1"/>
              <a:t>constraining</a:t>
            </a:r>
            <a:r>
              <a:rPr lang="de-DE" b="1" i="1" dirty="0"/>
              <a:t> </a:t>
            </a:r>
            <a:r>
              <a:rPr lang="de-DE" b="1" i="1" dirty="0" err="1"/>
              <a:t>factors</a:t>
            </a:r>
            <a:endParaRPr lang="de-DE" b="1" i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90E399-02F6-4156-853B-10962C775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/>
              <a:t>Global: </a:t>
            </a:r>
            <a:r>
              <a:rPr lang="de-DE" dirty="0"/>
              <a:t>- 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world</a:t>
            </a:r>
            <a:r>
              <a:rPr lang="de-DE" sz="2400" dirty="0"/>
              <a:t> </a:t>
            </a:r>
            <a:r>
              <a:rPr lang="de-DE" sz="2400" dirty="0" err="1"/>
              <a:t>market</a:t>
            </a:r>
            <a:r>
              <a:rPr lang="de-DE" sz="2400" dirty="0"/>
              <a:t> </a:t>
            </a:r>
            <a:r>
              <a:rPr lang="de-DE" sz="2400" dirty="0" err="1"/>
              <a:t>prices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agric</a:t>
            </a:r>
            <a:r>
              <a:rPr lang="de-DE" sz="2400" dirty="0"/>
              <a:t> </a:t>
            </a:r>
            <a:r>
              <a:rPr lang="de-DE" sz="2400" dirty="0" err="1"/>
              <a:t>products</a:t>
            </a:r>
            <a:r>
              <a:rPr lang="de-DE" sz="2400" dirty="0"/>
              <a:t> </a:t>
            </a:r>
            <a:r>
              <a:rPr lang="de-DE" sz="2400" dirty="0" err="1"/>
              <a:t>before</a:t>
            </a:r>
            <a:r>
              <a:rPr lang="de-DE" sz="2400" dirty="0"/>
              <a:t> 2007 / </a:t>
            </a:r>
            <a:r>
              <a:rPr lang="de-DE" sz="2400" dirty="0" err="1"/>
              <a:t>limiting</a:t>
            </a:r>
            <a:r>
              <a:rPr lang="de-DE" sz="2400" dirty="0"/>
              <a:t> </a:t>
            </a:r>
            <a:r>
              <a:rPr lang="de-DE" sz="2400" dirty="0" err="1"/>
              <a:t>factor</a:t>
            </a:r>
            <a:r>
              <a:rPr lang="de-DE" sz="2400" dirty="0"/>
              <a:t>: </a:t>
            </a:r>
            <a:r>
              <a:rPr lang="de-DE" sz="2400" dirty="0" err="1"/>
              <a:t>demand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local</a:t>
            </a:r>
            <a:r>
              <a:rPr lang="de-DE" sz="2400" dirty="0"/>
              <a:t> </a:t>
            </a:r>
            <a:r>
              <a:rPr lang="de-DE" sz="2400" dirty="0" err="1"/>
              <a:t>surplus</a:t>
            </a:r>
            <a:endParaRPr lang="de-DE" sz="24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 global </a:t>
            </a:r>
            <a:r>
              <a:rPr lang="de-DE" dirty="0" err="1"/>
              <a:t>competition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industrial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: limited </a:t>
            </a:r>
            <a:r>
              <a:rPr lang="de-DE" dirty="0" err="1"/>
              <a:t>productive</a:t>
            </a:r>
            <a:r>
              <a:rPr lang="de-DE" dirty="0"/>
              <a:t> urban </a:t>
            </a:r>
            <a:r>
              <a:rPr lang="de-DE" dirty="0" err="1"/>
              <a:t>employment</a:t>
            </a:r>
            <a:r>
              <a:rPr lang="de-DE" dirty="0"/>
              <a:t> (</a:t>
            </a:r>
            <a:r>
              <a:rPr lang="de-DE" dirty="0" err="1"/>
              <a:t>Zambia</a:t>
            </a:r>
            <a:r>
              <a:rPr lang="de-DE" dirty="0"/>
              <a:t>: South African </a:t>
            </a:r>
            <a:r>
              <a:rPr lang="de-DE" dirty="0" err="1"/>
              <a:t>food</a:t>
            </a:r>
            <a:r>
              <a:rPr lang="de-DE" dirty="0"/>
              <a:t> </a:t>
            </a:r>
            <a:r>
              <a:rPr lang="de-DE" dirty="0" err="1"/>
              <a:t>imports</a:t>
            </a:r>
            <a:r>
              <a:rPr lang="de-DE" dirty="0"/>
              <a:t>; Ghana: EU-imports)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Positive: IT, solar </a:t>
            </a:r>
            <a:r>
              <a:rPr lang="de-DE" dirty="0" err="1"/>
              <a:t>energy</a:t>
            </a:r>
            <a:r>
              <a:rPr lang="de-DE" dirty="0"/>
              <a:t>, </a:t>
            </a:r>
            <a:r>
              <a:rPr lang="de-DE" dirty="0" err="1"/>
              <a:t>spareparts</a:t>
            </a:r>
            <a:r>
              <a:rPr lang="de-DE" dirty="0"/>
              <a:t>, </a:t>
            </a:r>
            <a:r>
              <a:rPr lang="de-DE" dirty="0" err="1"/>
              <a:t>basics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,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National </a:t>
            </a:r>
            <a:r>
              <a:rPr lang="de-DE" b="1" dirty="0" err="1"/>
              <a:t>policies</a:t>
            </a:r>
            <a:r>
              <a:rPr lang="de-DE" b="1" dirty="0"/>
              <a:t>: </a:t>
            </a:r>
            <a:r>
              <a:rPr lang="de-DE" dirty="0"/>
              <a:t>- </a:t>
            </a:r>
            <a:r>
              <a:rPr lang="de-DE" sz="2400" dirty="0" err="1"/>
              <a:t>agric</a:t>
            </a:r>
            <a:r>
              <a:rPr lang="de-DE" sz="2400" dirty="0"/>
              <a:t>. </a:t>
            </a:r>
            <a:r>
              <a:rPr lang="de-DE" sz="2400" dirty="0" err="1"/>
              <a:t>price</a:t>
            </a:r>
            <a:r>
              <a:rPr lang="de-DE" sz="2400" dirty="0"/>
              <a:t> </a:t>
            </a:r>
            <a:r>
              <a:rPr lang="de-DE" sz="2400" dirty="0" err="1"/>
              <a:t>policies</a:t>
            </a:r>
            <a:r>
              <a:rPr lang="de-DE" sz="2400" dirty="0"/>
              <a:t>; </a:t>
            </a:r>
            <a:r>
              <a:rPr lang="de-DE" sz="2400" dirty="0" err="1"/>
              <a:t>deregulation</a:t>
            </a:r>
            <a:r>
              <a:rPr lang="de-DE" sz="2400" dirty="0"/>
              <a:t>; </a:t>
            </a:r>
            <a:r>
              <a:rPr lang="de-DE" sz="2400" dirty="0" err="1"/>
              <a:t>privatisation</a:t>
            </a:r>
            <a:endParaRPr lang="de-DE" sz="24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inclusive </a:t>
            </a:r>
            <a:r>
              <a:rPr lang="de-DE" dirty="0" err="1"/>
              <a:t>govt</a:t>
            </a:r>
            <a:r>
              <a:rPr lang="de-DE" dirty="0"/>
              <a:t>. </a:t>
            </a:r>
            <a:r>
              <a:rPr lang="de-DE" dirty="0" err="1"/>
              <a:t>subsidies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agric</a:t>
            </a:r>
            <a:r>
              <a:rPr lang="de-DE" dirty="0"/>
              <a:t>. Inputs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Focus on staple </a:t>
            </a:r>
            <a:r>
              <a:rPr lang="de-DE" dirty="0" err="1"/>
              <a:t>crops</a:t>
            </a:r>
            <a:r>
              <a:rPr lang="de-DE" dirty="0"/>
              <a:t> &gt;&gt;&gt;&gt; </a:t>
            </a:r>
            <a:r>
              <a:rPr lang="de-DE" dirty="0" err="1"/>
              <a:t>monocropping</a:t>
            </a:r>
            <a:r>
              <a:rPr lang="de-DE" dirty="0"/>
              <a:t> &gt;&gt;&gt; </a:t>
            </a:r>
            <a:r>
              <a:rPr lang="de-DE" dirty="0" err="1"/>
              <a:t>ecologically</a:t>
            </a:r>
            <a:r>
              <a:rPr lang="de-DE" dirty="0"/>
              <a:t> </a:t>
            </a:r>
            <a:r>
              <a:rPr lang="de-DE" dirty="0" err="1"/>
              <a:t>unsustainable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Regional / </a:t>
            </a:r>
            <a:r>
              <a:rPr lang="de-DE" b="1" dirty="0" err="1"/>
              <a:t>local</a:t>
            </a:r>
            <a:r>
              <a:rPr lang="de-DE" b="1" dirty="0"/>
              <a:t>: </a:t>
            </a:r>
            <a:r>
              <a:rPr lang="de-DE" dirty="0"/>
              <a:t>- </a:t>
            </a:r>
            <a:r>
              <a:rPr lang="de-DE" sz="2400" dirty="0" err="1"/>
              <a:t>availability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land</a:t>
            </a:r>
            <a:r>
              <a:rPr lang="de-DE" sz="2400" dirty="0"/>
              <a:t> and </a:t>
            </a:r>
            <a:r>
              <a:rPr lang="de-DE" sz="2400" dirty="0" err="1"/>
              <a:t>natural</a:t>
            </a:r>
            <a:r>
              <a:rPr lang="de-DE" sz="2400" dirty="0"/>
              <a:t> </a:t>
            </a:r>
            <a:r>
              <a:rPr lang="de-DE" sz="2400" dirty="0" err="1"/>
              <a:t>resources</a:t>
            </a:r>
            <a:endParaRPr lang="de-DE" sz="24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 err="1"/>
              <a:t>Locational</a:t>
            </a:r>
            <a:r>
              <a:rPr lang="de-DE" dirty="0"/>
              <a:t> </a:t>
            </a:r>
            <a:r>
              <a:rPr lang="de-DE" dirty="0" err="1"/>
              <a:t>disadvantages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distance</a:t>
            </a:r>
            <a:r>
              <a:rPr lang="de-DE" dirty="0"/>
              <a:t> and </a:t>
            </a:r>
            <a:r>
              <a:rPr lang="de-DE" dirty="0" err="1"/>
              <a:t>poor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Labour </a:t>
            </a:r>
            <a:r>
              <a:rPr lang="de-DE" dirty="0" err="1"/>
              <a:t>bottlenecks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diversified</a:t>
            </a:r>
            <a:r>
              <a:rPr lang="de-DE" dirty="0"/>
              <a:t> multi-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livelihoods</a:t>
            </a:r>
            <a:endParaRPr lang="de-DE" dirty="0"/>
          </a:p>
          <a:p>
            <a:pPr marL="457200" lvl="1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97897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5866D8-FD44-4089-9CC7-6E13D7F9994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de-DE" b="1" dirty="0"/>
              <a:t>Summary on RT in SSA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9A00CC-D014-4A8E-BA3E-98AAA4FCE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So </a:t>
            </a:r>
            <a:r>
              <a:rPr lang="de-DE" dirty="0" err="1"/>
              <a:t>far</a:t>
            </a:r>
            <a:r>
              <a:rPr lang="de-DE" dirty="0"/>
              <a:t> </a:t>
            </a:r>
            <a:r>
              <a:rPr lang="de-DE" dirty="0" err="1"/>
              <a:t>sluggish</a:t>
            </a:r>
            <a:r>
              <a:rPr lang="de-DE" dirty="0"/>
              <a:t> rural </a:t>
            </a:r>
            <a:r>
              <a:rPr lang="de-DE" dirty="0" err="1"/>
              <a:t>transformation</a:t>
            </a:r>
            <a:r>
              <a:rPr lang="de-DE" dirty="0"/>
              <a:t> in SSA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RT </a:t>
            </a:r>
            <a:r>
              <a:rPr lang="de-DE" dirty="0" err="1"/>
              <a:t>constrained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productive</a:t>
            </a:r>
            <a:r>
              <a:rPr lang="de-DE" dirty="0"/>
              <a:t> and </a:t>
            </a:r>
            <a:r>
              <a:rPr lang="de-DE" dirty="0" err="1"/>
              <a:t>safe</a:t>
            </a:r>
            <a:r>
              <a:rPr lang="de-DE" dirty="0"/>
              <a:t> off-farm </a:t>
            </a:r>
            <a:r>
              <a:rPr lang="de-DE" dirty="0" err="1"/>
              <a:t>income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r>
              <a:rPr lang="de-DE" dirty="0"/>
              <a:t> &gt;&gt;&gt; </a:t>
            </a:r>
            <a:r>
              <a:rPr lang="de-DE" dirty="0" err="1"/>
              <a:t>continuous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diversified</a:t>
            </a:r>
            <a:r>
              <a:rPr lang="de-DE" dirty="0"/>
              <a:t> </a:t>
            </a:r>
            <a:r>
              <a:rPr lang="de-DE" dirty="0" err="1"/>
              <a:t>livelihoods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Small-</a:t>
            </a:r>
            <a:r>
              <a:rPr lang="de-DE" dirty="0" err="1"/>
              <a:t>scale</a:t>
            </a:r>
            <a:r>
              <a:rPr lang="de-DE" dirty="0"/>
              <a:t> </a:t>
            </a:r>
            <a:r>
              <a:rPr lang="de-DE" dirty="0" err="1"/>
              <a:t>farmers</a:t>
            </a:r>
            <a:r>
              <a:rPr lang="de-DE" dirty="0"/>
              <a:t> (SSF)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capacities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respond</a:t>
            </a:r>
            <a:r>
              <a:rPr lang="de-DE" dirty="0"/>
              <a:t> </a:t>
            </a:r>
            <a:r>
              <a:rPr lang="de-DE" dirty="0" err="1"/>
              <a:t>flexibly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;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includes</a:t>
            </a:r>
            <a:r>
              <a:rPr lang="de-DE" dirty="0"/>
              <a:t> marginal </a:t>
            </a:r>
            <a:r>
              <a:rPr lang="de-DE" dirty="0" err="1"/>
              <a:t>farmers</a:t>
            </a:r>
            <a:r>
              <a:rPr lang="de-DE" dirty="0"/>
              <a:t> in </a:t>
            </a:r>
            <a:r>
              <a:rPr lang="de-DE" dirty="0" err="1"/>
              <a:t>peripheral</a:t>
            </a:r>
            <a:r>
              <a:rPr lang="de-DE" dirty="0"/>
              <a:t> </a:t>
            </a:r>
            <a:r>
              <a:rPr lang="de-DE" dirty="0" err="1"/>
              <a:t>regions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Necessity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agro-services and </a:t>
            </a:r>
            <a:r>
              <a:rPr lang="de-DE" dirty="0" err="1"/>
              <a:t>stable</a:t>
            </a:r>
            <a:r>
              <a:rPr lang="de-DE" dirty="0"/>
              <a:t> </a:t>
            </a:r>
            <a:r>
              <a:rPr lang="de-DE" dirty="0" err="1"/>
              <a:t>producer</a:t>
            </a:r>
            <a:r>
              <a:rPr lang="de-DE" dirty="0"/>
              <a:t> </a:t>
            </a:r>
            <a:r>
              <a:rPr lang="de-DE" dirty="0" err="1"/>
              <a:t>prices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Necessity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SSF-organisation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sustainable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- / service- and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access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564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957</Words>
  <Application>Microsoft Office PowerPoint</Application>
  <PresentationFormat>Breitbild</PresentationFormat>
  <Paragraphs>175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Office</vt:lpstr>
      <vt:lpstr>Structural Changes in Rural and Agricultural Development</vt:lpstr>
      <vt:lpstr>Global Challenges</vt:lpstr>
      <vt:lpstr>Question</vt:lpstr>
      <vt:lpstr>Contents</vt:lpstr>
      <vt:lpstr>Definitions of RT</vt:lpstr>
      <vt:lpstr>Empirical Evidence: Patterns – macro-level</vt:lpstr>
      <vt:lpstr>Empirical evidence: Patterns Kabompo / remote rural Zambia</vt:lpstr>
      <vt:lpstr>Drivers and constraining factors</vt:lpstr>
      <vt:lpstr>Summary on RT in SSA</vt:lpstr>
      <vt:lpstr>Policies / Strategies for socially inclusive and ecologically sustainable RT in SSA</vt:lpstr>
      <vt:lpstr>Pillar 1: Inclusive and sustainable intensification and diversification of  agriculture </vt:lpstr>
      <vt:lpstr>Pillar 2: Competitive off-farm income and employment opportunities</vt:lpstr>
      <vt:lpstr>Conclusions for International Economic Cooperation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Changes in Rural and Agricultural Development</dc:title>
  <dc:creator>Theodor Rauch</dc:creator>
  <cp:lastModifiedBy>Theodor Rauch</cp:lastModifiedBy>
  <cp:revision>40</cp:revision>
  <dcterms:created xsi:type="dcterms:W3CDTF">2018-04-23T09:41:15Z</dcterms:created>
  <dcterms:modified xsi:type="dcterms:W3CDTF">2018-04-23T15:29:44Z</dcterms:modified>
</cp:coreProperties>
</file>