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99" r:id="rId4"/>
    <p:sldId id="300" r:id="rId5"/>
    <p:sldId id="259" r:id="rId6"/>
    <p:sldId id="308" r:id="rId7"/>
    <p:sldId id="301" r:id="rId8"/>
    <p:sldId id="317" r:id="rId9"/>
    <p:sldId id="314" r:id="rId10"/>
    <p:sldId id="307" r:id="rId11"/>
    <p:sldId id="298" r:id="rId12"/>
    <p:sldId id="315" r:id="rId13"/>
    <p:sldId id="310" r:id="rId14"/>
    <p:sldId id="266" r:id="rId15"/>
    <p:sldId id="267" r:id="rId16"/>
    <p:sldId id="268" r:id="rId17"/>
    <p:sldId id="269" r:id="rId18"/>
    <p:sldId id="316" r:id="rId19"/>
    <p:sldId id="311" r:id="rId20"/>
    <p:sldId id="273" r:id="rId2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8000"/>
    <a:srgbClr val="0033CC"/>
    <a:srgbClr val="0000F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513" autoAdjust="0"/>
  </p:normalViewPr>
  <p:slideViewPr>
    <p:cSldViewPr>
      <p:cViewPr varScale="1">
        <p:scale>
          <a:sx n="76" d="100"/>
          <a:sy n="76" d="100"/>
        </p:scale>
        <p:origin x="4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E81571-B913-4197-B3F6-89ED4BE4DF24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0638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EC026E-2201-4157-ABFD-C93FF8EB3532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00594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4BBD93-CECF-4DE1-8D10-0FC90E8741A9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86547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3D6EF-7F04-460D-980E-B49FAA3F30A5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57008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4421EC-0F63-4382-9425-BDFEE6A2B931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13886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ECBC0-E5A7-4BEF-9EC0-294C93AA416D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7375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E3D33-8ED9-443B-8D4E-A946F6E55906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0348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1F650A-D0ED-40B8-BBCC-B2ABD717C8BA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36971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6F7B-EF16-4D09-82C5-AB9F387F34BA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8597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F4B317-6D44-49D9-8D4D-DC2541F28E45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5132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1FF7AF-7FD3-4BEC-BC1E-CBFF3DAE4062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87323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C4DD604-0B7A-4CF0-A949-7ACF391CDD1F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7464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http://t0.gstatic.com/images?q=tbn:ANd9GcTcFNGUYHof8OAsNuI0LbAMwChLsUp0TYOAeeXhdnemgBttxils-4CT" TargetMode="External"/><Relationship Id="rId7" Type="http://schemas.openxmlformats.org/officeDocument/2006/relationships/image" Target="../media/image7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microsoft.com/office/2007/relationships/hdphoto" Target="../media/hdphoto1.wdp"/><Relationship Id="rId5" Type="http://schemas.openxmlformats.org/officeDocument/2006/relationships/image" Target="../media/image5.jpe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http://www.gc-council.org/international/templates/yt_framework/images/logo.p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sami.meaini@gmx.de" TargetMode="External"/><Relationship Id="rId2" Type="http://schemas.openxmlformats.org/officeDocument/2006/relationships/hyperlink" Target="mailto:BrigitteFahrenhorst@t-online.d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BrigitteFahrenhorst@t-online.d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997074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de-DE" altLang="de-DE" sz="3600" dirty="0"/>
            </a:br>
            <a:r>
              <a:rPr lang="de-DE" altLang="de-DE" sz="5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Introduction</a:t>
            </a:r>
            <a:r>
              <a:rPr lang="de-DE" altLang="de-DE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5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to</a:t>
            </a:r>
            <a:r>
              <a:rPr lang="de-DE" altLang="de-DE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5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the</a:t>
            </a:r>
            <a:r>
              <a:rPr lang="de-DE" altLang="de-DE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5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Lecture</a:t>
            </a:r>
            <a:r>
              <a:rPr lang="de-DE" altLang="de-DE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 Summer Semester 2018</a:t>
            </a:r>
            <a:endParaRPr lang="de-DE" altLang="de-DE" sz="5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 eaLnBrk="1" hangingPunct="1">
              <a:buNone/>
            </a:pPr>
            <a:r>
              <a:rPr lang="de-DE" altLang="de-DE" b="1" dirty="0">
                <a:noFill/>
                <a:latin typeface="Calibri" panose="020F0502020204030204" pitchFamily="34" charset="0"/>
              </a:rPr>
              <a:t>Welcome</a:t>
            </a:r>
            <a:endParaRPr lang="de-DE" altLang="de-DE" sz="2000" dirty="0">
              <a:noFill/>
              <a:latin typeface="Calibri" panose="020F0502020204030204" pitchFamily="34" charset="0"/>
            </a:endParaRPr>
          </a:p>
          <a:p>
            <a:pPr eaLnBrk="1" hangingPunct="1"/>
            <a:endParaRPr lang="de-DE" altLang="de-DE" sz="2000" dirty="0">
              <a:noFill/>
              <a:latin typeface="Calibri" panose="020F0502020204030204" pitchFamily="34" charset="0"/>
            </a:endParaRPr>
          </a:p>
          <a:p>
            <a:pPr eaLnBrk="1" hangingPunct="1"/>
            <a:endParaRPr lang="de-DE" altLang="de-DE" sz="2000" dirty="0">
              <a:latin typeface="Calibri" panose="020F0502020204030204" pitchFamily="34" charset="0"/>
            </a:endParaRPr>
          </a:p>
          <a:p>
            <a:pPr eaLnBrk="1" hangingPunct="1"/>
            <a:endParaRPr lang="de-DE" altLang="de-DE" sz="2000" dirty="0">
              <a:latin typeface="Calibri" panose="020F0502020204030204" pitchFamily="34" charset="0"/>
            </a:endParaRPr>
          </a:p>
          <a:p>
            <a:pPr marL="0" indent="0" eaLnBrk="1" hangingPunct="1">
              <a:buNone/>
            </a:pPr>
            <a:r>
              <a:rPr lang="de-DE" altLang="de-DE" sz="2400" dirty="0">
                <a:latin typeface="Calibri" panose="020F0502020204030204" pitchFamily="34" charset="0"/>
              </a:rPr>
              <a:t>Prof. Dr. Brigitte Fahrenhorst </a:t>
            </a:r>
          </a:p>
          <a:p>
            <a:pPr marL="0" indent="0" eaLnBrk="1" hangingPunct="1">
              <a:buNone/>
            </a:pPr>
            <a:r>
              <a:rPr lang="de-DE" altLang="de-DE" sz="2400" dirty="0">
                <a:latin typeface="Calibri" panose="020F0502020204030204" pitchFamily="34" charset="0"/>
              </a:rPr>
              <a:t>TU Berlin / SID Berlin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6738" y="533400"/>
            <a:ext cx="8001000" cy="835025"/>
          </a:xfrm>
          <a:solidFill>
            <a:srgbClr val="002060"/>
          </a:solidFill>
        </p:spPr>
        <p:txBody>
          <a:bodyPr/>
          <a:lstStyle/>
          <a:p>
            <a:r>
              <a:rPr lang="de-DE" sz="3200" b="1" dirty="0">
                <a:solidFill>
                  <a:schemeClr val="bg1"/>
                </a:solidFill>
                <a:highlight>
                  <a:srgbClr val="000080"/>
                </a:highlight>
                <a:latin typeface="Calibri" panose="020F0502020204030204" pitchFamily="34" charset="0"/>
              </a:rPr>
              <a:t>2. </a:t>
            </a:r>
            <a:r>
              <a:rPr lang="de-DE" sz="3200" b="1" dirty="0" err="1">
                <a:solidFill>
                  <a:schemeClr val="bg1"/>
                </a:solidFill>
                <a:highlight>
                  <a:srgbClr val="000080"/>
                </a:highlight>
                <a:latin typeface="Calibri" panose="020F0502020204030204" pitchFamily="34" charset="0"/>
              </a:rPr>
              <a:t>Agricultural</a:t>
            </a:r>
            <a:r>
              <a:rPr lang="de-DE" sz="3200" b="1" dirty="0">
                <a:solidFill>
                  <a:schemeClr val="bg1"/>
                </a:solidFill>
                <a:highlight>
                  <a:srgbClr val="000080"/>
                </a:highlight>
                <a:latin typeface="Calibri" panose="020F0502020204030204" pitchFamily="34" charset="0"/>
              </a:rPr>
              <a:t> </a:t>
            </a:r>
            <a:r>
              <a:rPr lang="de-DE" sz="3200" b="1" dirty="0" err="1">
                <a:solidFill>
                  <a:schemeClr val="bg1"/>
                </a:solidFill>
                <a:highlight>
                  <a:srgbClr val="000080"/>
                </a:highlight>
                <a:latin typeface="Calibri" panose="020F0502020204030204" pitchFamily="34" charset="0"/>
              </a:rPr>
              <a:t>Production</a:t>
            </a:r>
            <a:r>
              <a:rPr lang="de-DE" sz="3200" b="1" dirty="0">
                <a:solidFill>
                  <a:schemeClr val="bg1"/>
                </a:solidFill>
                <a:highlight>
                  <a:srgbClr val="000080"/>
                </a:highlight>
                <a:latin typeface="Calibri" panose="020F0502020204030204" pitchFamily="34" charset="0"/>
              </a:rPr>
              <a:t> </a:t>
            </a:r>
            <a:endParaRPr lang="de-DE" sz="3200" dirty="0">
              <a:solidFill>
                <a:schemeClr val="bg1"/>
              </a:solidFill>
              <a:highlight>
                <a:srgbClr val="000080"/>
              </a:highlight>
            </a:endParaRP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7654EC15-5DA8-47B9-B160-199AC40668DC}"/>
              </a:ext>
            </a:extLst>
          </p:cNvPr>
          <p:cNvSpPr/>
          <p:nvPr/>
        </p:nvSpPr>
        <p:spPr>
          <a:xfrm>
            <a:off x="560112" y="1752600"/>
            <a:ext cx="7995686" cy="47244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DE" sz="110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5D29067-4EDF-440A-8417-BA6193E7D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09799"/>
            <a:ext cx="7886700" cy="3967163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.	</a:t>
            </a:r>
            <a:r>
              <a:rPr lang="de-DE" sz="2400" b="1" dirty="0">
                <a:solidFill>
                  <a:schemeClr val="bg1"/>
                </a:solidFill>
              </a:rPr>
              <a:t>Green Revolution versus </a:t>
            </a:r>
            <a:r>
              <a:rPr lang="de-DE" sz="2400" b="1" dirty="0" err="1">
                <a:solidFill>
                  <a:schemeClr val="bg1"/>
                </a:solidFill>
              </a:rPr>
              <a:t>small</a:t>
            </a:r>
            <a:r>
              <a:rPr lang="de-DE" sz="2400" b="1" dirty="0">
                <a:solidFill>
                  <a:schemeClr val="bg1"/>
                </a:solidFill>
              </a:rPr>
              <a:t> holder </a:t>
            </a:r>
            <a:r>
              <a:rPr lang="de-DE" sz="2400" b="1" dirty="0" err="1">
                <a:solidFill>
                  <a:schemeClr val="bg1"/>
                </a:solidFill>
              </a:rPr>
              <a:t>farming</a:t>
            </a:r>
            <a:endParaRPr lang="de-DE" sz="2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de-DE" sz="2400" b="1" dirty="0">
                <a:solidFill>
                  <a:schemeClr val="bg1"/>
                </a:solidFill>
              </a:rPr>
              <a:t>	Industrial versus </a:t>
            </a:r>
            <a:r>
              <a:rPr lang="de-DE" sz="2400" b="1" dirty="0" err="1">
                <a:solidFill>
                  <a:schemeClr val="bg1"/>
                </a:solidFill>
              </a:rPr>
              <a:t>organic</a:t>
            </a:r>
            <a:r>
              <a:rPr lang="de-DE" sz="2400" b="1" dirty="0">
                <a:solidFill>
                  <a:schemeClr val="bg1"/>
                </a:solidFill>
              </a:rPr>
              <a:t> </a:t>
            </a:r>
            <a:r>
              <a:rPr lang="de-DE" sz="2400" b="1" dirty="0" err="1">
                <a:solidFill>
                  <a:schemeClr val="bg1"/>
                </a:solidFill>
              </a:rPr>
              <a:t>farming</a:t>
            </a:r>
            <a:endParaRPr lang="de-DE" sz="2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de-DE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de-DE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de-DE" sz="2400" dirty="0" err="1">
                <a:solidFill>
                  <a:schemeClr val="bg1"/>
                </a:solidFill>
              </a:rPr>
              <a:t>Pesticides</a:t>
            </a:r>
            <a:r>
              <a:rPr lang="de-DE" sz="2400" dirty="0">
                <a:solidFill>
                  <a:schemeClr val="bg1"/>
                </a:solidFill>
              </a:rPr>
              <a:t>, </a:t>
            </a:r>
            <a:r>
              <a:rPr lang="de-DE" sz="2400" dirty="0" err="1">
                <a:solidFill>
                  <a:schemeClr val="bg1"/>
                </a:solidFill>
              </a:rPr>
              <a:t>herbicides</a:t>
            </a:r>
            <a:r>
              <a:rPr lang="de-DE" sz="2400" dirty="0">
                <a:solidFill>
                  <a:schemeClr val="bg1"/>
                </a:solidFill>
              </a:rPr>
              <a:t>, </a:t>
            </a:r>
            <a:r>
              <a:rPr lang="de-DE" sz="2400" dirty="0" err="1">
                <a:solidFill>
                  <a:schemeClr val="bg1"/>
                </a:solidFill>
              </a:rPr>
              <a:t>plastic</a:t>
            </a:r>
            <a:r>
              <a:rPr lang="de-DE" sz="2400" dirty="0">
                <a:solidFill>
                  <a:schemeClr val="bg1"/>
                </a:solidFill>
              </a:rPr>
              <a:t>, </a:t>
            </a:r>
            <a:r>
              <a:rPr lang="de-DE" sz="2400" dirty="0" err="1">
                <a:solidFill>
                  <a:schemeClr val="bg1"/>
                </a:solidFill>
              </a:rPr>
              <a:t>water</a:t>
            </a:r>
            <a:r>
              <a:rPr lang="de-DE" sz="2400" dirty="0">
                <a:solidFill>
                  <a:schemeClr val="bg1"/>
                </a:solidFill>
              </a:rPr>
              <a:t> and </a:t>
            </a:r>
            <a:r>
              <a:rPr lang="de-DE" sz="2400" dirty="0" err="1">
                <a:solidFill>
                  <a:schemeClr val="bg1"/>
                </a:solidFill>
              </a:rPr>
              <a:t>soil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r>
              <a:rPr lang="de-DE" sz="2400" dirty="0" err="1">
                <a:solidFill>
                  <a:schemeClr val="bg1"/>
                </a:solidFill>
              </a:rPr>
              <a:t>pollution</a:t>
            </a:r>
            <a:r>
              <a:rPr lang="de-DE" sz="2400" dirty="0">
                <a:solidFill>
                  <a:schemeClr val="bg1"/>
                </a:solidFill>
              </a:rPr>
              <a:t>, hybrid </a:t>
            </a:r>
            <a:r>
              <a:rPr lang="de-DE" sz="2400" dirty="0" err="1">
                <a:solidFill>
                  <a:schemeClr val="bg1"/>
                </a:solidFill>
              </a:rPr>
              <a:t>seeds</a:t>
            </a:r>
            <a:r>
              <a:rPr lang="de-DE" sz="2400" dirty="0">
                <a:solidFill>
                  <a:schemeClr val="bg1"/>
                </a:solidFill>
              </a:rPr>
              <a:t>, </a:t>
            </a:r>
            <a:r>
              <a:rPr lang="de-DE" sz="2400" dirty="0" err="1">
                <a:solidFill>
                  <a:schemeClr val="bg1"/>
                </a:solidFill>
              </a:rPr>
              <a:t>genetically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r>
              <a:rPr lang="de-DE" sz="2400" dirty="0" err="1">
                <a:solidFill>
                  <a:schemeClr val="bg1"/>
                </a:solidFill>
              </a:rPr>
              <a:t>modified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r>
              <a:rPr lang="de-DE" sz="2400" dirty="0" err="1">
                <a:solidFill>
                  <a:schemeClr val="bg1"/>
                </a:solidFill>
              </a:rPr>
              <a:t>organisms</a:t>
            </a:r>
            <a:r>
              <a:rPr lang="de-DE" sz="2400" dirty="0">
                <a:solidFill>
                  <a:schemeClr val="bg1"/>
                </a:solidFill>
              </a:rPr>
              <a:t> (</a:t>
            </a:r>
            <a:r>
              <a:rPr lang="de-DE" sz="2400" dirty="0" err="1">
                <a:solidFill>
                  <a:schemeClr val="bg1"/>
                </a:solidFill>
              </a:rPr>
              <a:t>GMOs</a:t>
            </a:r>
            <a:r>
              <a:rPr lang="de-DE" sz="2400" dirty="0">
                <a:solidFill>
                  <a:schemeClr val="bg1"/>
                </a:solidFill>
              </a:rPr>
              <a:t>), high </a:t>
            </a:r>
            <a:r>
              <a:rPr lang="de-DE" sz="2400" dirty="0" err="1">
                <a:solidFill>
                  <a:schemeClr val="bg1"/>
                </a:solidFill>
              </a:rPr>
              <a:t>energy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r>
              <a:rPr lang="de-DE" sz="2400" dirty="0" err="1">
                <a:solidFill>
                  <a:schemeClr val="bg1"/>
                </a:solidFill>
              </a:rPr>
              <a:t>consumption</a:t>
            </a:r>
            <a:r>
              <a:rPr lang="de-DE" sz="2400" dirty="0">
                <a:solidFill>
                  <a:schemeClr val="bg1"/>
                </a:solidFill>
              </a:rPr>
              <a:t>, </a:t>
            </a:r>
            <a:r>
              <a:rPr lang="de-DE" sz="2400" dirty="0" err="1">
                <a:solidFill>
                  <a:schemeClr val="bg1"/>
                </a:solidFill>
              </a:rPr>
              <a:t>transport</a:t>
            </a:r>
            <a:r>
              <a:rPr lang="de-DE" sz="2400" dirty="0">
                <a:solidFill>
                  <a:schemeClr val="bg1"/>
                </a:solidFill>
              </a:rPr>
              <a:t>, </a:t>
            </a:r>
            <a:r>
              <a:rPr lang="de-DE" sz="2400" dirty="0" err="1">
                <a:solidFill>
                  <a:schemeClr val="bg1"/>
                </a:solidFill>
              </a:rPr>
              <a:t>cleared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r>
              <a:rPr lang="de-DE" sz="2400" dirty="0" err="1">
                <a:solidFill>
                  <a:schemeClr val="bg1"/>
                </a:solidFill>
              </a:rPr>
              <a:t>landscape</a:t>
            </a:r>
            <a:r>
              <a:rPr lang="de-DE" sz="2400" dirty="0">
                <a:solidFill>
                  <a:schemeClr val="bg1"/>
                </a:solidFill>
              </a:rPr>
              <a:t>, </a:t>
            </a:r>
            <a:r>
              <a:rPr lang="de-DE" sz="2400" dirty="0" err="1">
                <a:solidFill>
                  <a:schemeClr val="bg1"/>
                </a:solidFill>
              </a:rPr>
              <a:t>loss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r>
              <a:rPr lang="de-DE" sz="2400" dirty="0" err="1">
                <a:solidFill>
                  <a:schemeClr val="bg1"/>
                </a:solidFill>
              </a:rPr>
              <a:t>of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r>
              <a:rPr lang="de-DE" sz="2400" dirty="0" err="1">
                <a:solidFill>
                  <a:schemeClr val="bg1"/>
                </a:solidFill>
              </a:rPr>
              <a:t>biodiversity</a:t>
            </a:r>
            <a:r>
              <a:rPr lang="de-DE" sz="2400" dirty="0">
                <a:solidFill>
                  <a:schemeClr val="bg1"/>
                </a:solidFill>
              </a:rPr>
              <a:t> / die </a:t>
            </a:r>
            <a:r>
              <a:rPr lang="de-DE" sz="2400" dirty="0" err="1">
                <a:solidFill>
                  <a:schemeClr val="bg1"/>
                </a:solidFill>
              </a:rPr>
              <a:t>of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r>
              <a:rPr lang="de-DE" sz="2400" dirty="0" err="1">
                <a:solidFill>
                  <a:schemeClr val="bg1"/>
                </a:solidFill>
              </a:rPr>
              <a:t>species</a:t>
            </a:r>
            <a:r>
              <a:rPr lang="de-DE" sz="2400" dirty="0">
                <a:solidFill>
                  <a:schemeClr val="bg1"/>
                </a:solidFill>
              </a:rPr>
              <a:t>, </a:t>
            </a:r>
            <a:r>
              <a:rPr lang="de-DE" sz="2400" dirty="0" err="1">
                <a:solidFill>
                  <a:schemeClr val="bg1"/>
                </a:solidFill>
              </a:rPr>
              <a:t>independence</a:t>
            </a:r>
            <a:r>
              <a:rPr lang="de-DE" sz="2400" dirty="0">
                <a:solidFill>
                  <a:schemeClr val="bg1"/>
                </a:solidFill>
              </a:rPr>
              <a:t>/ </a:t>
            </a:r>
            <a:r>
              <a:rPr lang="de-DE" sz="2400" dirty="0" err="1">
                <a:solidFill>
                  <a:schemeClr val="bg1"/>
                </a:solidFill>
              </a:rPr>
              <a:t>dependence</a:t>
            </a:r>
            <a:r>
              <a:rPr lang="de-DE" sz="2400" dirty="0">
                <a:solidFill>
                  <a:schemeClr val="bg1"/>
                </a:solidFill>
              </a:rPr>
              <a:t>, </a:t>
            </a:r>
            <a:r>
              <a:rPr lang="de-DE" sz="2400" dirty="0" err="1">
                <a:solidFill>
                  <a:schemeClr val="bg1"/>
                </a:solidFill>
              </a:rPr>
              <a:t>indeptedness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r>
              <a:rPr lang="de-DE" sz="2400" dirty="0" err="1">
                <a:solidFill>
                  <a:schemeClr val="bg1"/>
                </a:solidFill>
              </a:rPr>
              <a:t>of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r>
              <a:rPr lang="de-DE" sz="2400" dirty="0" err="1">
                <a:solidFill>
                  <a:schemeClr val="bg1"/>
                </a:solidFill>
              </a:rPr>
              <a:t>farmers</a:t>
            </a:r>
            <a:r>
              <a:rPr lang="de-DE" sz="2400" dirty="0">
                <a:solidFill>
                  <a:schemeClr val="bg1"/>
                </a:solidFill>
              </a:rPr>
              <a:t>,   …..</a:t>
            </a:r>
          </a:p>
          <a:p>
            <a:pPr marL="0" indent="0">
              <a:buNone/>
            </a:pPr>
            <a:endParaRPr lang="de-DE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10" name="Pfeil: Fünfeck 9">
            <a:extLst>
              <a:ext uri="{FF2B5EF4-FFF2-40B4-BE49-F238E27FC236}">
                <a16:creationId xmlns:a16="http://schemas.microsoft.com/office/drawing/2014/main" id="{969F644B-EB7F-41ED-BA21-F043C2BD18B6}"/>
              </a:ext>
            </a:extLst>
          </p:cNvPr>
          <p:cNvSpPr/>
          <p:nvPr/>
        </p:nvSpPr>
        <p:spPr>
          <a:xfrm>
            <a:off x="642551" y="2303929"/>
            <a:ext cx="590550" cy="152400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Pfeil: Fünfeck 10">
            <a:extLst>
              <a:ext uri="{FF2B5EF4-FFF2-40B4-BE49-F238E27FC236}">
                <a16:creationId xmlns:a16="http://schemas.microsoft.com/office/drawing/2014/main" id="{FFFB13DC-013B-422F-ADAD-A52FBD407592}"/>
              </a:ext>
            </a:extLst>
          </p:cNvPr>
          <p:cNvSpPr/>
          <p:nvPr/>
        </p:nvSpPr>
        <p:spPr>
          <a:xfrm>
            <a:off x="642551" y="2813610"/>
            <a:ext cx="590550" cy="152400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5062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3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de-DE" sz="3200" b="1" dirty="0">
                <a:solidFill>
                  <a:schemeClr val="bg1"/>
                </a:solidFill>
                <a:latin typeface="+mn-lt"/>
              </a:rPr>
              <a:t>3. Global Players/ Regional Players – </a:t>
            </a:r>
            <a:r>
              <a:rPr lang="de-DE" sz="3200" b="1" dirty="0" err="1">
                <a:solidFill>
                  <a:schemeClr val="bg1"/>
                </a:solidFill>
                <a:latin typeface="+mn-lt"/>
              </a:rPr>
              <a:t>the</a:t>
            </a:r>
            <a:r>
              <a:rPr lang="de-DE" sz="32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de-DE" sz="3200" b="1" dirty="0" err="1">
                <a:solidFill>
                  <a:schemeClr val="bg1"/>
                </a:solidFill>
                <a:latin typeface="+mn-lt"/>
              </a:rPr>
              <a:t>paradigm</a:t>
            </a:r>
            <a:r>
              <a:rPr lang="de-DE" sz="32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de-DE" sz="3200" b="1" dirty="0" err="1">
                <a:solidFill>
                  <a:schemeClr val="bg1"/>
                </a:solidFill>
                <a:latin typeface="+mn-lt"/>
              </a:rPr>
              <a:t>of</a:t>
            </a:r>
            <a:r>
              <a:rPr lang="de-DE" sz="32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de-DE" sz="3200" b="1" dirty="0" err="1">
                <a:solidFill>
                  <a:schemeClr val="bg1"/>
                </a:solidFill>
                <a:latin typeface="+mn-lt"/>
              </a:rPr>
              <a:t>free</a:t>
            </a:r>
            <a:r>
              <a:rPr lang="de-DE" sz="32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de-DE" sz="3200" b="1" dirty="0" err="1">
                <a:solidFill>
                  <a:schemeClr val="bg1"/>
                </a:solidFill>
                <a:latin typeface="+mn-lt"/>
              </a:rPr>
              <a:t>trade</a:t>
            </a:r>
            <a:r>
              <a:rPr lang="de-DE" sz="3200" b="1" dirty="0">
                <a:solidFill>
                  <a:schemeClr val="bg1"/>
                </a:solidFill>
                <a:latin typeface="+mn-lt"/>
              </a:rPr>
              <a:t> and </a:t>
            </a:r>
            <a:r>
              <a:rPr lang="de-DE" sz="3200" b="1" dirty="0" err="1">
                <a:solidFill>
                  <a:schemeClr val="bg1"/>
                </a:solidFill>
                <a:latin typeface="+mn-lt"/>
              </a:rPr>
              <a:t>industrialization</a:t>
            </a:r>
            <a:endParaRPr lang="de-DE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Rechteck: abgerundete Ecken 8">
            <a:extLst/>
          </p:cNvPr>
          <p:cNvSpPr/>
          <p:nvPr/>
        </p:nvSpPr>
        <p:spPr>
          <a:xfrm>
            <a:off x="381000" y="1219200"/>
            <a:ext cx="8305800" cy="53340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de-DE" sz="2400" b="1" dirty="0">
                <a:solidFill>
                  <a:schemeClr val="bg1"/>
                </a:solidFill>
              </a:rPr>
              <a:t>United </a:t>
            </a:r>
            <a:r>
              <a:rPr lang="de-DE" sz="2400" b="1" dirty="0" err="1">
                <a:solidFill>
                  <a:schemeClr val="bg1"/>
                </a:solidFill>
              </a:rPr>
              <a:t>Nations</a:t>
            </a:r>
            <a:r>
              <a:rPr lang="de-DE" sz="2400" b="1" dirty="0">
                <a:solidFill>
                  <a:schemeClr val="bg1"/>
                </a:solidFill>
              </a:rPr>
              <a:t>: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de-DE" sz="2400" b="1" dirty="0" err="1">
                <a:solidFill>
                  <a:schemeClr val="bg1"/>
                </a:solidFill>
              </a:rPr>
              <a:t>Specialised</a:t>
            </a:r>
            <a:r>
              <a:rPr lang="de-DE" sz="2400" b="1" dirty="0">
                <a:solidFill>
                  <a:schemeClr val="bg1"/>
                </a:solidFill>
              </a:rPr>
              <a:t> </a:t>
            </a:r>
            <a:r>
              <a:rPr lang="de-DE" sz="2400" b="1" dirty="0" err="1">
                <a:solidFill>
                  <a:schemeClr val="bg1"/>
                </a:solidFill>
              </a:rPr>
              <a:t>Agencies</a:t>
            </a:r>
            <a:r>
              <a:rPr lang="de-DE" sz="2400" b="1" dirty="0">
                <a:solidFill>
                  <a:schemeClr val="bg1"/>
                </a:solidFill>
              </a:rPr>
              <a:t>, </a:t>
            </a:r>
            <a:r>
              <a:rPr lang="de-DE" sz="2400" b="1" dirty="0" err="1">
                <a:solidFill>
                  <a:schemeClr val="bg1"/>
                </a:solidFill>
              </a:rPr>
              <a:t>a.o</a:t>
            </a:r>
            <a:r>
              <a:rPr lang="de-DE" sz="2400" b="1" dirty="0">
                <a:solidFill>
                  <a:schemeClr val="bg1"/>
                </a:solidFill>
              </a:rPr>
              <a:t>.: </a:t>
            </a:r>
          </a:p>
          <a:p>
            <a:pPr marL="1257300" lvl="2" indent="-342900"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de-DE" sz="2400" b="1" dirty="0">
                <a:solidFill>
                  <a:schemeClr val="bg1"/>
                </a:solidFill>
              </a:rPr>
              <a:t>World Bank Group</a:t>
            </a:r>
          </a:p>
          <a:p>
            <a:pPr marL="1257300" lvl="2" indent="-342900"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de-DE" sz="2400" b="1" dirty="0">
                <a:solidFill>
                  <a:schemeClr val="bg1"/>
                </a:solidFill>
              </a:rPr>
              <a:t>World Trade Organisation (WTO)</a:t>
            </a:r>
          </a:p>
          <a:p>
            <a:pPr marL="1257300" lvl="2" indent="-342900"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de-DE" sz="2400" b="1" dirty="0">
                <a:solidFill>
                  <a:schemeClr val="bg1"/>
                </a:solidFill>
              </a:rPr>
              <a:t>Food and </a:t>
            </a:r>
            <a:r>
              <a:rPr lang="de-DE" sz="2400" b="1" dirty="0" err="1">
                <a:solidFill>
                  <a:schemeClr val="bg1"/>
                </a:solidFill>
              </a:rPr>
              <a:t>Agriculture</a:t>
            </a:r>
            <a:r>
              <a:rPr lang="de-DE" sz="2400" b="1" dirty="0">
                <a:solidFill>
                  <a:schemeClr val="bg1"/>
                </a:solidFill>
              </a:rPr>
              <a:t> </a:t>
            </a:r>
            <a:r>
              <a:rPr lang="de-DE" sz="2400" b="1" dirty="0" err="1">
                <a:solidFill>
                  <a:schemeClr val="bg1"/>
                </a:solidFill>
              </a:rPr>
              <a:t>Organization</a:t>
            </a:r>
            <a:r>
              <a:rPr lang="de-DE" sz="2400" b="1" dirty="0">
                <a:solidFill>
                  <a:schemeClr val="bg1"/>
                </a:solidFill>
              </a:rPr>
              <a:t> (FAO)</a:t>
            </a:r>
          </a:p>
          <a:p>
            <a:pPr marL="857700" lvl="2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de-DE" sz="2400" b="1" dirty="0" err="1">
                <a:solidFill>
                  <a:schemeClr val="bg1"/>
                </a:solidFill>
              </a:rPr>
              <a:t>Economic</a:t>
            </a:r>
            <a:r>
              <a:rPr lang="de-DE" sz="2400" b="1" dirty="0">
                <a:solidFill>
                  <a:schemeClr val="bg1"/>
                </a:solidFill>
              </a:rPr>
              <a:t> </a:t>
            </a:r>
            <a:r>
              <a:rPr lang="de-DE" sz="2400" b="1" dirty="0" err="1">
                <a:solidFill>
                  <a:schemeClr val="bg1"/>
                </a:solidFill>
              </a:rPr>
              <a:t>and</a:t>
            </a:r>
            <a:r>
              <a:rPr lang="de-DE" sz="2400" b="1" dirty="0">
                <a:solidFill>
                  <a:schemeClr val="bg1"/>
                </a:solidFill>
              </a:rPr>
              <a:t> </a:t>
            </a:r>
            <a:r>
              <a:rPr lang="de-DE" sz="2400" b="1" dirty="0" err="1">
                <a:solidFill>
                  <a:schemeClr val="bg1"/>
                </a:solidFill>
              </a:rPr>
              <a:t>Social</a:t>
            </a:r>
            <a:r>
              <a:rPr lang="de-DE" sz="2400" b="1" dirty="0">
                <a:solidFill>
                  <a:schemeClr val="bg1"/>
                </a:solidFill>
              </a:rPr>
              <a:t> Council (</a:t>
            </a:r>
            <a:r>
              <a:rPr lang="de-DE" sz="2400" b="1" dirty="0" err="1">
                <a:solidFill>
                  <a:schemeClr val="bg1"/>
                </a:solidFill>
              </a:rPr>
              <a:t>ECOSOC</a:t>
            </a:r>
            <a:r>
              <a:rPr lang="de-DE" sz="2400" b="1" dirty="0">
                <a:solidFill>
                  <a:schemeClr val="bg1"/>
                </a:solidFill>
              </a:rPr>
              <a:t>): </a:t>
            </a:r>
            <a:r>
              <a:rPr lang="de-DE" sz="2400" b="1" dirty="0" err="1">
                <a:solidFill>
                  <a:schemeClr val="bg1"/>
                </a:solidFill>
              </a:rPr>
              <a:t>Civil</a:t>
            </a:r>
            <a:r>
              <a:rPr lang="de-DE" sz="2400" b="1" dirty="0">
                <a:solidFill>
                  <a:schemeClr val="bg1"/>
                </a:solidFill>
              </a:rPr>
              <a:t> Society </a:t>
            </a:r>
            <a:r>
              <a:rPr lang="de-DE" sz="2400" b="1" dirty="0" err="1">
                <a:solidFill>
                  <a:schemeClr val="bg1"/>
                </a:solidFill>
              </a:rPr>
              <a:t>Platform</a:t>
            </a:r>
            <a:r>
              <a:rPr lang="de-DE" sz="2400" b="1" dirty="0">
                <a:solidFill>
                  <a:schemeClr val="bg1"/>
                </a:solidFill>
              </a:rPr>
              <a:t> = </a:t>
            </a:r>
            <a:r>
              <a:rPr lang="de-DE" sz="2400" b="1" dirty="0" err="1">
                <a:solidFill>
                  <a:schemeClr val="bg1"/>
                </a:solidFill>
              </a:rPr>
              <a:t>consultative</a:t>
            </a:r>
            <a:r>
              <a:rPr lang="de-DE" sz="2400" b="1" dirty="0">
                <a:solidFill>
                  <a:schemeClr val="bg1"/>
                </a:solidFill>
              </a:rPr>
              <a:t> </a:t>
            </a:r>
            <a:r>
              <a:rPr lang="de-DE" sz="2400" b="1" dirty="0" err="1">
                <a:solidFill>
                  <a:schemeClr val="bg1"/>
                </a:solidFill>
              </a:rPr>
              <a:t>role</a:t>
            </a:r>
            <a:endParaRPr lang="de-DE" sz="2400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s://upload.wikimedia.org/wikipedia/commons/thumb/2/2f/Flag_of_the_United_Nations.svg/1024px-Flag_of_the_United_Nation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7701" y="4648200"/>
            <a:ext cx="2327649" cy="1552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420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1673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de-DE" sz="3200" b="1" dirty="0">
                <a:solidFill>
                  <a:schemeClr val="bg1"/>
                </a:solidFill>
                <a:latin typeface="+mn-lt"/>
              </a:rPr>
              <a:t>More Global Players / Regional Players</a:t>
            </a:r>
          </a:p>
        </p:txBody>
      </p:sp>
      <p:sp>
        <p:nvSpPr>
          <p:cNvPr id="9" name="Rechteck: abgerundete Ecken 8">
            <a:extLst/>
          </p:cNvPr>
          <p:cNvSpPr/>
          <p:nvPr/>
        </p:nvSpPr>
        <p:spPr>
          <a:xfrm>
            <a:off x="381000" y="1219200"/>
            <a:ext cx="8305800" cy="53340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de-DE" sz="2400" b="1" dirty="0" err="1">
                <a:solidFill>
                  <a:schemeClr val="bg1"/>
                </a:solidFill>
              </a:rPr>
              <a:t>For</a:t>
            </a:r>
            <a:r>
              <a:rPr lang="de-DE" sz="2400" b="1" dirty="0">
                <a:solidFill>
                  <a:schemeClr val="bg1"/>
                </a:solidFill>
              </a:rPr>
              <a:t> </a:t>
            </a:r>
            <a:r>
              <a:rPr lang="de-DE" sz="2400" b="1" dirty="0" err="1">
                <a:solidFill>
                  <a:schemeClr val="bg1"/>
                </a:solidFill>
              </a:rPr>
              <a:t>example</a:t>
            </a:r>
            <a:r>
              <a:rPr lang="de-DE" sz="2400" b="1" dirty="0">
                <a:solidFill>
                  <a:schemeClr val="bg1"/>
                </a:solidFill>
              </a:rPr>
              <a:t>: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sz="2400" b="1" dirty="0">
                <a:solidFill>
                  <a:schemeClr val="bg1"/>
                </a:solidFill>
              </a:rPr>
              <a:t>European Union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sz="2400" b="1" dirty="0" err="1">
                <a:solidFill>
                  <a:schemeClr val="bg1"/>
                </a:solidFill>
              </a:rPr>
              <a:t>Organization</a:t>
            </a:r>
            <a:r>
              <a:rPr lang="de-DE" sz="2400" b="1" dirty="0">
                <a:solidFill>
                  <a:schemeClr val="bg1"/>
                </a:solidFill>
              </a:rPr>
              <a:t> </a:t>
            </a:r>
            <a:r>
              <a:rPr lang="de-DE" sz="2400" b="1" dirty="0" err="1">
                <a:solidFill>
                  <a:schemeClr val="bg1"/>
                </a:solidFill>
              </a:rPr>
              <a:t>of</a:t>
            </a:r>
            <a:r>
              <a:rPr lang="de-DE" sz="2400" b="1" dirty="0">
                <a:solidFill>
                  <a:schemeClr val="bg1"/>
                </a:solidFill>
              </a:rPr>
              <a:t> American States (</a:t>
            </a:r>
            <a:r>
              <a:rPr lang="en-US" sz="2400" b="1" dirty="0"/>
              <a:t>North American Free Trade Agreement)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sz="2400" b="1" dirty="0">
                <a:solidFill>
                  <a:schemeClr val="bg1"/>
                </a:solidFill>
              </a:rPr>
              <a:t>Monsanto and </a:t>
            </a:r>
            <a:r>
              <a:rPr lang="de-DE" sz="2400" b="1" dirty="0" err="1">
                <a:solidFill>
                  <a:schemeClr val="bg1"/>
                </a:solidFill>
              </a:rPr>
              <a:t>food</a:t>
            </a:r>
            <a:r>
              <a:rPr lang="de-DE" sz="2400" b="1" dirty="0">
                <a:solidFill>
                  <a:schemeClr val="bg1"/>
                </a:solidFill>
              </a:rPr>
              <a:t> (</a:t>
            </a:r>
            <a:r>
              <a:rPr lang="de-DE" sz="2400" b="1" dirty="0" err="1">
                <a:solidFill>
                  <a:schemeClr val="bg1"/>
                </a:solidFill>
              </a:rPr>
              <a:t>trade</a:t>
            </a:r>
            <a:r>
              <a:rPr lang="de-DE" sz="2400" b="1" dirty="0">
                <a:solidFill>
                  <a:schemeClr val="bg1"/>
                </a:solidFill>
              </a:rPr>
              <a:t>) </a:t>
            </a:r>
            <a:r>
              <a:rPr lang="de-DE" sz="2400" b="1" dirty="0" err="1">
                <a:solidFill>
                  <a:schemeClr val="bg1"/>
                </a:solidFill>
              </a:rPr>
              <a:t>industries</a:t>
            </a:r>
            <a:endParaRPr lang="en-US" sz="2400" b="1" dirty="0"/>
          </a:p>
          <a:p>
            <a:pPr>
              <a:spcBef>
                <a:spcPts val="600"/>
              </a:spcBef>
            </a:pPr>
            <a:endParaRPr lang="de-DE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66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5400" b="1" dirty="0">
                <a:solidFill>
                  <a:srgbClr val="C00000"/>
                </a:solidFill>
                <a:latin typeface="+mn-lt"/>
              </a:rPr>
              <a:t>IV. </a:t>
            </a:r>
            <a:r>
              <a:rPr lang="de-DE" sz="5400" b="1" dirty="0" err="1">
                <a:solidFill>
                  <a:srgbClr val="C00000"/>
                </a:solidFill>
                <a:latin typeface="+mn-lt"/>
              </a:rPr>
              <a:t>Lecture</a:t>
            </a:r>
            <a:r>
              <a:rPr lang="de-DE" sz="5400" b="1" dirty="0">
                <a:solidFill>
                  <a:srgbClr val="C00000"/>
                </a:solidFill>
                <a:latin typeface="+mn-lt"/>
              </a:rPr>
              <a:t> Land, Food, </a:t>
            </a:r>
            <a:r>
              <a:rPr lang="de-DE" sz="5400" b="1" dirty="0" err="1">
                <a:solidFill>
                  <a:srgbClr val="C00000"/>
                </a:solidFill>
                <a:latin typeface="+mn-lt"/>
              </a:rPr>
              <a:t>Agriculture</a:t>
            </a:r>
            <a:r>
              <a:rPr lang="de-DE" sz="5400" b="1" dirty="0">
                <a:solidFill>
                  <a:srgbClr val="C00000"/>
                </a:solidFill>
                <a:latin typeface="+mn-lt"/>
              </a:rPr>
              <a:t>, Trade</a:t>
            </a:r>
          </a:p>
        </p:txBody>
      </p:sp>
      <p:sp>
        <p:nvSpPr>
          <p:cNvPr id="4" name="Rechteck: abgerundete Ecken 3">
            <a:extLst/>
          </p:cNvPr>
          <p:cNvSpPr/>
          <p:nvPr/>
        </p:nvSpPr>
        <p:spPr>
          <a:xfrm>
            <a:off x="342900" y="1763433"/>
            <a:ext cx="8458200" cy="4876799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DE" sz="110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763433"/>
            <a:ext cx="8134350" cy="4876799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de-DE" sz="2400" b="1" dirty="0" err="1">
                <a:solidFill>
                  <a:schemeClr val="bg1"/>
                </a:solidFill>
              </a:rPr>
              <a:t>Offers</a:t>
            </a:r>
            <a:r>
              <a:rPr lang="de-DE" sz="2400" b="1" dirty="0">
                <a:solidFill>
                  <a:schemeClr val="bg1"/>
                </a:solidFill>
              </a:rPr>
              <a:t> </a:t>
            </a:r>
            <a:r>
              <a:rPr lang="de-DE" sz="2400" b="1" dirty="0" err="1">
                <a:solidFill>
                  <a:schemeClr val="bg1"/>
                </a:solidFill>
              </a:rPr>
              <a:t>speeches</a:t>
            </a:r>
            <a:r>
              <a:rPr lang="de-DE" sz="2400" b="1" dirty="0">
                <a:solidFill>
                  <a:schemeClr val="bg1"/>
                </a:solidFill>
              </a:rPr>
              <a:t>/ </a:t>
            </a:r>
            <a:r>
              <a:rPr lang="de-DE" sz="2400" b="1" dirty="0" err="1">
                <a:solidFill>
                  <a:schemeClr val="bg1"/>
                </a:solidFill>
              </a:rPr>
              <a:t>presentations</a:t>
            </a:r>
            <a:r>
              <a:rPr lang="de-DE" sz="2400" b="1" dirty="0">
                <a:solidFill>
                  <a:schemeClr val="bg1"/>
                </a:solidFill>
              </a:rPr>
              <a:t> </a:t>
            </a:r>
            <a:r>
              <a:rPr lang="de-DE" sz="2400" b="1" dirty="0" err="1">
                <a:solidFill>
                  <a:schemeClr val="bg1"/>
                </a:solidFill>
              </a:rPr>
              <a:t>with</a:t>
            </a:r>
            <a:r>
              <a:rPr lang="de-DE" sz="2400" b="1" dirty="0">
                <a:solidFill>
                  <a:schemeClr val="bg1"/>
                </a:solidFill>
              </a:rPr>
              <a:t> international </a:t>
            </a:r>
            <a:r>
              <a:rPr lang="de-DE" sz="2400" b="1" dirty="0" err="1">
                <a:solidFill>
                  <a:schemeClr val="bg1"/>
                </a:solidFill>
              </a:rPr>
              <a:t>focus</a:t>
            </a:r>
            <a:endParaRPr lang="de-DE" sz="2400" b="1" dirty="0">
              <a:solidFill>
                <a:schemeClr val="bg1"/>
              </a:solidFill>
            </a:endParaRPr>
          </a:p>
          <a:p>
            <a:pPr lvl="1" indent="-2160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</a:rPr>
              <a:t>Fighting Hunger, </a:t>
            </a:r>
            <a:r>
              <a:rPr lang="de-DE" sz="2400" dirty="0">
                <a:solidFill>
                  <a:schemeClr val="bg1"/>
                </a:solidFill>
              </a:rPr>
              <a:t>Food Security – United </a:t>
            </a:r>
            <a:r>
              <a:rPr lang="de-DE" sz="2400" dirty="0" err="1">
                <a:solidFill>
                  <a:schemeClr val="bg1"/>
                </a:solidFill>
              </a:rPr>
              <a:t>Nations</a:t>
            </a:r>
            <a:r>
              <a:rPr lang="de-DE" sz="2400" dirty="0">
                <a:solidFill>
                  <a:schemeClr val="bg1"/>
                </a:solidFill>
              </a:rPr>
              <a:t> (FAO, </a:t>
            </a:r>
            <a:r>
              <a:rPr lang="de-DE" sz="2400" dirty="0" err="1">
                <a:solidFill>
                  <a:schemeClr val="bg1"/>
                </a:solidFill>
              </a:rPr>
              <a:t>WFP</a:t>
            </a:r>
            <a:r>
              <a:rPr lang="de-DE" sz="2400" dirty="0">
                <a:solidFill>
                  <a:schemeClr val="bg1"/>
                </a:solidFill>
              </a:rPr>
              <a:t>), </a:t>
            </a:r>
            <a:r>
              <a:rPr lang="en-US" sz="2400" dirty="0">
                <a:solidFill>
                  <a:schemeClr val="bg1"/>
                </a:solidFill>
              </a:rPr>
              <a:t>EU Agrarian Policy, IFAD</a:t>
            </a:r>
          </a:p>
          <a:p>
            <a:pPr lvl="1" indent="-2160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</a:rPr>
              <a:t>Trade - WTO</a:t>
            </a:r>
            <a:endParaRPr lang="de-DE" sz="2400" dirty="0">
              <a:solidFill>
                <a:schemeClr val="bg1"/>
              </a:solidFill>
            </a:endParaRPr>
          </a:p>
          <a:p>
            <a:pPr lvl="1" indent="-2160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</a:rPr>
              <a:t>Land Use Changes and Conflicts – International Land Coalition</a:t>
            </a:r>
          </a:p>
          <a:p>
            <a:pPr lvl="1" indent="-2160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</a:rPr>
              <a:t>People’s voices – Self-government</a:t>
            </a:r>
          </a:p>
          <a:p>
            <a:pPr lvl="1" indent="-2160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</a:rPr>
              <a:t>Practical approaches of sustainable development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8977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838200"/>
            <a:ext cx="8001000" cy="606425"/>
          </a:xfrm>
        </p:spPr>
        <p:txBody>
          <a:bodyPr>
            <a:noAutofit/>
          </a:bodyPr>
          <a:lstStyle/>
          <a:p>
            <a:pPr eaLnBrk="1" hangingPunct="1"/>
            <a:r>
              <a:rPr lang="de-DE" altLang="de-DE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V. </a:t>
            </a:r>
            <a:r>
              <a:rPr lang="de-DE" altLang="de-DE" sz="5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Lecture</a:t>
            </a:r>
            <a:r>
              <a:rPr lang="de-DE" altLang="de-DE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 Programme SS 2018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4"/>
            <a:ext cx="7886700" cy="4575175"/>
          </a:xfrm>
          <a:solidFill>
            <a:srgbClr val="FFFFCC"/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defRPr/>
            </a:pPr>
            <a:endParaRPr lang="en-US" sz="2400" b="1" dirty="0"/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endParaRPr lang="en-US" sz="2400" b="1" dirty="0"/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en-US" sz="2400" b="1" dirty="0"/>
              <a:t>17.4.2018</a:t>
            </a:r>
            <a:endParaRPr lang="de-DE" sz="2400" b="1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sz="2400" b="1" cap="small" dirty="0">
                <a:solidFill>
                  <a:srgbClr val="C00000"/>
                </a:solidFill>
              </a:rPr>
              <a:t>Introduction into the Lecture</a:t>
            </a:r>
            <a:endParaRPr lang="de-DE" sz="2400" b="1" cap="small" dirty="0">
              <a:solidFill>
                <a:srgbClr val="C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de-DE" sz="2400" b="1" dirty="0"/>
              <a:t>Prof. Dr. Brigitte Fahrenhorst (Technische Universität  Berlin/ Society </a:t>
            </a:r>
            <a:r>
              <a:rPr lang="de-DE" sz="2400" b="1" dirty="0" err="1"/>
              <a:t>for</a:t>
            </a:r>
            <a:r>
              <a:rPr lang="de-DE" sz="2400" b="1" dirty="0"/>
              <a:t> International Development - SID Berlin)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endParaRPr lang="de-DE" sz="2400" b="1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de-DE" sz="2400" b="1" cap="small" dirty="0">
                <a:solidFill>
                  <a:srgbClr val="C00000"/>
                </a:solidFill>
              </a:rPr>
              <a:t>10 Billion – </a:t>
            </a:r>
            <a:r>
              <a:rPr lang="de-DE" sz="2400" b="1" cap="small" dirty="0" err="1">
                <a:solidFill>
                  <a:srgbClr val="C00000"/>
                </a:solidFill>
              </a:rPr>
              <a:t>What‘s</a:t>
            </a:r>
            <a:r>
              <a:rPr lang="de-DE" sz="2400" b="1" cap="small" dirty="0">
                <a:solidFill>
                  <a:srgbClr val="C00000"/>
                </a:solidFill>
              </a:rPr>
              <a:t> on </a:t>
            </a:r>
            <a:r>
              <a:rPr lang="de-DE" sz="2400" b="1" cap="small" dirty="0" err="1">
                <a:solidFill>
                  <a:srgbClr val="C00000"/>
                </a:solidFill>
              </a:rPr>
              <a:t>your</a:t>
            </a:r>
            <a:r>
              <a:rPr lang="de-DE" sz="2400" b="1" cap="small" dirty="0">
                <a:solidFill>
                  <a:srgbClr val="C00000"/>
                </a:solidFill>
              </a:rPr>
              <a:t> </a:t>
            </a:r>
            <a:r>
              <a:rPr lang="de-DE" sz="2400" b="1" cap="small" dirty="0" err="1">
                <a:solidFill>
                  <a:srgbClr val="C00000"/>
                </a:solidFill>
              </a:rPr>
              <a:t>plate</a:t>
            </a:r>
            <a:r>
              <a:rPr lang="de-DE" sz="2400" b="1" cap="small" dirty="0">
                <a:solidFill>
                  <a:srgbClr val="C00000"/>
                </a:solidFill>
              </a:rPr>
              <a:t>?</a:t>
            </a:r>
          </a:p>
          <a:p>
            <a:pPr marL="0" indent="0">
              <a:buNone/>
            </a:pPr>
            <a:r>
              <a:rPr lang="en-US" sz="2400" b="1" dirty="0"/>
              <a:t>Documentary film made and presented by Valentin Thurn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609600"/>
            <a:ext cx="8001000" cy="5410200"/>
          </a:xfrm>
        </p:spPr>
        <p:txBody>
          <a:bodyPr>
            <a:normAutofit/>
          </a:bodyPr>
          <a:lstStyle/>
          <a:p>
            <a:r>
              <a:rPr lang="en-US" sz="2400" b="1" dirty="0"/>
              <a:t>24.04.18</a:t>
            </a:r>
            <a:endParaRPr lang="de-DE" sz="2400" b="1" dirty="0"/>
          </a:p>
          <a:p>
            <a:pPr marL="0" indent="0">
              <a:buNone/>
            </a:pPr>
            <a:r>
              <a:rPr lang="en-US" sz="2400" b="1" cap="small" dirty="0">
                <a:solidFill>
                  <a:srgbClr val="C00000"/>
                </a:solidFill>
              </a:rPr>
              <a:t>Structural Changes in Agriculture and Rural development</a:t>
            </a:r>
            <a:endParaRPr lang="de-DE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de-DE" sz="2400" b="1" dirty="0"/>
              <a:t>Prof. Dr. Theo Rauch (Zentrum Entwicklungsländerforschung, FU Berlin)</a:t>
            </a:r>
            <a:endParaRPr lang="en-US" sz="2400" b="1" dirty="0"/>
          </a:p>
          <a:p>
            <a:endParaRPr lang="en-US" sz="2400" b="1" dirty="0"/>
          </a:p>
          <a:p>
            <a:r>
              <a:rPr lang="en-US" sz="2400" b="1" dirty="0"/>
              <a:t>08.05.2018</a:t>
            </a:r>
            <a:endParaRPr lang="de-DE" sz="2400" dirty="0"/>
          </a:p>
          <a:p>
            <a:pPr marL="0" indent="0">
              <a:buNone/>
            </a:pPr>
            <a:r>
              <a:rPr lang="en-US" sz="2400" b="1" cap="small" dirty="0">
                <a:solidFill>
                  <a:srgbClr val="C00000"/>
                </a:solidFill>
              </a:rPr>
              <a:t>Common Agricultural Policy &amp; Sustainable Development Goals</a:t>
            </a:r>
            <a:endParaRPr lang="de-DE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de-DE" sz="2400" b="1" dirty="0"/>
              <a:t>Dr. Christine Chemnitz (Heinrich Böll </a:t>
            </a:r>
            <a:r>
              <a:rPr lang="de-DE" sz="2400" b="1" dirty="0" err="1"/>
              <a:t>Foundation</a:t>
            </a:r>
            <a:r>
              <a:rPr lang="de-DE" sz="2400" b="1" dirty="0"/>
              <a:t>)</a:t>
            </a:r>
          </a:p>
          <a:p>
            <a:endParaRPr lang="de-DE" sz="2400" b="1" dirty="0"/>
          </a:p>
          <a:p>
            <a:r>
              <a:rPr lang="en-US" sz="2400" b="1" dirty="0"/>
              <a:t>15.05.2018 </a:t>
            </a:r>
            <a:endParaRPr lang="de-DE" sz="2400" dirty="0"/>
          </a:p>
          <a:p>
            <a:pPr marL="0" indent="0">
              <a:buNone/>
            </a:pPr>
            <a:r>
              <a:rPr lang="en-US" sz="2400" b="1" cap="small" dirty="0">
                <a:solidFill>
                  <a:srgbClr val="C00000"/>
                </a:solidFill>
              </a:rPr>
              <a:t>Global Work on Food Crises</a:t>
            </a:r>
            <a:endParaRPr lang="de-DE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b="1" dirty="0"/>
              <a:t>Luca Russo (United Nations Food and Agriculture Organization, FAO)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609600"/>
            <a:ext cx="8001000" cy="5638800"/>
          </a:xfrm>
        </p:spPr>
        <p:txBody>
          <a:bodyPr>
            <a:noAutofit/>
          </a:bodyPr>
          <a:lstStyle/>
          <a:p>
            <a:r>
              <a:rPr lang="en-US" sz="2400" b="1" dirty="0"/>
              <a:t>22.05.2018 </a:t>
            </a:r>
            <a:endParaRPr lang="de-DE" sz="2400" dirty="0"/>
          </a:p>
          <a:p>
            <a:pPr marL="0" indent="0">
              <a:buNone/>
            </a:pPr>
            <a:r>
              <a:rPr lang="en-US" sz="2400" b="1" cap="small" dirty="0">
                <a:solidFill>
                  <a:srgbClr val="C00000"/>
                </a:solidFill>
              </a:rPr>
              <a:t>Food Security Policies, Strategies &amp; </a:t>
            </a:r>
            <a:r>
              <a:rPr lang="en-US" sz="2400" b="1" cap="small" dirty="0" err="1">
                <a:solidFill>
                  <a:srgbClr val="C00000"/>
                </a:solidFill>
              </a:rPr>
              <a:t>Programmes</a:t>
            </a:r>
            <a:endParaRPr lang="de-DE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b="1" dirty="0"/>
              <a:t>Dr. Manfred Metz (Independent Consultant)</a:t>
            </a:r>
          </a:p>
          <a:p>
            <a:endParaRPr lang="en-US" sz="2400" b="1" dirty="0"/>
          </a:p>
          <a:p>
            <a:r>
              <a:rPr lang="en-US" sz="2400" b="1" dirty="0"/>
              <a:t>29.05.2018 </a:t>
            </a:r>
            <a:endParaRPr lang="de-DE" sz="2400" b="1" dirty="0"/>
          </a:p>
          <a:p>
            <a:pPr marL="0" indent="0">
              <a:buNone/>
            </a:pPr>
            <a:r>
              <a:rPr lang="en-US" sz="2400" b="1" cap="small" dirty="0">
                <a:solidFill>
                  <a:srgbClr val="C00000"/>
                </a:solidFill>
              </a:rPr>
              <a:t>The UN World Food </a:t>
            </a:r>
            <a:r>
              <a:rPr lang="en-US" sz="2400" b="1" cap="small" dirty="0" err="1">
                <a:solidFill>
                  <a:srgbClr val="C00000"/>
                </a:solidFill>
              </a:rPr>
              <a:t>Programme</a:t>
            </a:r>
            <a:r>
              <a:rPr lang="en-US" sz="2400" b="1" cap="small" dirty="0">
                <a:solidFill>
                  <a:srgbClr val="C00000"/>
                </a:solidFill>
              </a:rPr>
              <a:t> (WFP) and Food Assistance</a:t>
            </a:r>
            <a:endParaRPr lang="de-DE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b="1" dirty="0"/>
              <a:t>Heiko </a:t>
            </a:r>
            <a:r>
              <a:rPr lang="en-US" sz="2400" b="1" dirty="0" err="1"/>
              <a:t>Knoch</a:t>
            </a:r>
            <a:r>
              <a:rPr lang="en-US" sz="2400" b="1" dirty="0"/>
              <a:t> (United Nations World Food </a:t>
            </a:r>
            <a:r>
              <a:rPr lang="en-US" sz="2400" b="1" dirty="0" err="1"/>
              <a:t>Programme</a:t>
            </a:r>
            <a:r>
              <a:rPr lang="en-US" sz="2400" b="1" dirty="0"/>
              <a:t>, WFP)</a:t>
            </a:r>
          </a:p>
          <a:p>
            <a:endParaRPr lang="en-US" sz="2400" b="1" dirty="0"/>
          </a:p>
          <a:p>
            <a:r>
              <a:rPr lang="en-US" sz="2400" b="1" dirty="0"/>
              <a:t>05.06.2018</a:t>
            </a:r>
            <a:endParaRPr lang="de-DE" sz="2400" dirty="0"/>
          </a:p>
          <a:p>
            <a:pPr marL="0" indent="0">
              <a:buNone/>
            </a:pPr>
            <a:r>
              <a:rPr lang="en-US" sz="2400" b="1" cap="small" dirty="0">
                <a:solidFill>
                  <a:srgbClr val="C00000"/>
                </a:solidFill>
              </a:rPr>
              <a:t>AGRICULTURE AND RURAL DEVELOPMENT: balancing innovation, change, and continuity while investing in and advocating for rural communities</a:t>
            </a:r>
            <a:endParaRPr lang="de-DE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b="1" dirty="0"/>
              <a:t>Susan </a:t>
            </a:r>
            <a:r>
              <a:rPr lang="en-US" sz="2400" b="1" dirty="0" err="1"/>
              <a:t>Beccio</a:t>
            </a:r>
            <a:r>
              <a:rPr lang="en-US" sz="2400" b="1" dirty="0"/>
              <a:t> (International Fund for Agricultural Development, IFAD)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6738" y="609600"/>
            <a:ext cx="7886700" cy="5791200"/>
          </a:xfrm>
        </p:spPr>
        <p:txBody>
          <a:bodyPr>
            <a:noAutofit/>
          </a:bodyPr>
          <a:lstStyle/>
          <a:p>
            <a:r>
              <a:rPr lang="en-US" sz="2400" b="1" dirty="0"/>
              <a:t>12.06.2018 </a:t>
            </a:r>
            <a:endParaRPr lang="de-DE" sz="2400" b="1" dirty="0"/>
          </a:p>
          <a:p>
            <a:pPr marL="0" indent="0">
              <a:buNone/>
            </a:pPr>
            <a:r>
              <a:rPr lang="en-US" sz="2400" b="1" cap="small" dirty="0">
                <a:solidFill>
                  <a:srgbClr val="C00000"/>
                </a:solidFill>
              </a:rPr>
              <a:t>EU Agricultural Policy</a:t>
            </a:r>
            <a:endParaRPr lang="de-DE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b="1" dirty="0"/>
              <a:t>Trees </a:t>
            </a:r>
            <a:r>
              <a:rPr lang="en-US" sz="2400" b="1" dirty="0" err="1"/>
              <a:t>Robijns</a:t>
            </a:r>
            <a:r>
              <a:rPr lang="en-US" sz="2400" b="1" dirty="0"/>
              <a:t> (</a:t>
            </a:r>
            <a:r>
              <a:rPr lang="en-US" sz="2400" b="1" dirty="0" err="1"/>
              <a:t>Naturschutzbund</a:t>
            </a:r>
            <a:r>
              <a:rPr lang="en-US" sz="2400" b="1" dirty="0"/>
              <a:t>, </a:t>
            </a:r>
            <a:r>
              <a:rPr lang="en-US" sz="2400" b="1" dirty="0" err="1"/>
              <a:t>NABU</a:t>
            </a:r>
            <a:r>
              <a:rPr lang="en-US" sz="2400" b="1" dirty="0"/>
              <a:t>)</a:t>
            </a:r>
          </a:p>
          <a:p>
            <a:endParaRPr lang="en-US" sz="2400" b="1" dirty="0"/>
          </a:p>
          <a:p>
            <a:r>
              <a:rPr lang="en-US" sz="2400" b="1" dirty="0"/>
              <a:t>19.06.2018 </a:t>
            </a:r>
            <a:endParaRPr lang="de-DE" sz="2400" b="1" dirty="0"/>
          </a:p>
          <a:p>
            <a:pPr marL="0" indent="0">
              <a:buNone/>
            </a:pPr>
            <a:r>
              <a:rPr lang="en-US" sz="2400" b="1" cap="small" dirty="0">
                <a:solidFill>
                  <a:srgbClr val="C00000"/>
                </a:solidFill>
              </a:rPr>
              <a:t>Women's land rights under threat: solutions from a global network </a:t>
            </a:r>
            <a:endParaRPr lang="de-DE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b="1" dirty="0"/>
              <a:t>Sabine Pallas (International Land Coalition)</a:t>
            </a:r>
          </a:p>
          <a:p>
            <a:endParaRPr lang="en-US" sz="2400" b="1" dirty="0"/>
          </a:p>
          <a:p>
            <a:r>
              <a:rPr lang="en-US" sz="2400" b="1" dirty="0"/>
              <a:t>26.06.2018</a:t>
            </a:r>
            <a:endParaRPr lang="de-DE" sz="2400" b="1" dirty="0"/>
          </a:p>
          <a:p>
            <a:pPr marL="0" indent="0">
              <a:buNone/>
            </a:pPr>
            <a:r>
              <a:rPr lang="en-US" sz="2400" b="1" cap="small" dirty="0">
                <a:solidFill>
                  <a:srgbClr val="C00000"/>
                </a:solidFill>
              </a:rPr>
              <a:t>World Trade Organization and Free Trade Agreements in Agriculture</a:t>
            </a:r>
            <a:endParaRPr lang="de-DE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de-DE" sz="2400" b="1" dirty="0"/>
              <a:t>Tobias Reichert (</a:t>
            </a:r>
            <a:r>
              <a:rPr lang="de-DE" sz="2400" b="1" dirty="0" err="1"/>
              <a:t>GermanWatch</a:t>
            </a:r>
            <a:r>
              <a:rPr lang="de-DE" sz="2400" b="1" dirty="0"/>
              <a:t>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6738" y="609600"/>
            <a:ext cx="7886700" cy="5791200"/>
          </a:xfrm>
        </p:spPr>
        <p:txBody>
          <a:bodyPr>
            <a:noAutofit/>
          </a:bodyPr>
          <a:lstStyle/>
          <a:p>
            <a:r>
              <a:rPr lang="en-US" sz="2400" b="1" dirty="0"/>
              <a:t>03.07.2018</a:t>
            </a:r>
            <a:endParaRPr lang="de-DE" sz="2400" b="1" dirty="0"/>
          </a:p>
          <a:p>
            <a:pPr marL="0" indent="0">
              <a:buNone/>
            </a:pPr>
            <a:r>
              <a:rPr lang="en-US" sz="2400" b="1" cap="small" dirty="0">
                <a:solidFill>
                  <a:srgbClr val="C00000"/>
                </a:solidFill>
              </a:rPr>
              <a:t>From participation to self-governed progress – A critical challenge for current development policies</a:t>
            </a:r>
            <a:endParaRPr lang="de-DE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b="1" dirty="0"/>
              <a:t>Dr. Peter Ay (Independent Consultant)</a:t>
            </a:r>
          </a:p>
          <a:p>
            <a:endParaRPr lang="en-US" sz="2400" b="1" dirty="0"/>
          </a:p>
          <a:p>
            <a:r>
              <a:rPr lang="en-US" sz="2400" b="1" dirty="0"/>
              <a:t>10.07.2018 </a:t>
            </a:r>
            <a:endParaRPr lang="de-DE" sz="2400" b="1" dirty="0"/>
          </a:p>
          <a:p>
            <a:pPr marL="0" indent="0">
              <a:buNone/>
            </a:pPr>
            <a:r>
              <a:rPr lang="en-US" sz="2400" b="1" cap="small" dirty="0">
                <a:solidFill>
                  <a:srgbClr val="C00000"/>
                </a:solidFill>
              </a:rPr>
              <a:t>Strategies for the eradication of poverty to achieve sustainable development for all – SEEDS OF HOPE</a:t>
            </a:r>
            <a:r>
              <a:rPr lang="en-US" sz="2400" b="1" cap="small" dirty="0"/>
              <a:t> </a:t>
            </a:r>
            <a:endParaRPr lang="de-DE" sz="2400" b="1" dirty="0"/>
          </a:p>
          <a:p>
            <a:pPr marL="0" indent="0">
              <a:buNone/>
            </a:pPr>
            <a:r>
              <a:rPr lang="en-US" sz="2400" b="1" dirty="0"/>
              <a:t>Rudolph </a:t>
            </a:r>
            <a:r>
              <a:rPr lang="en-US" sz="2400" b="1" dirty="0" err="1"/>
              <a:t>Bühler</a:t>
            </a:r>
            <a:r>
              <a:rPr lang="en-US" sz="2400" b="1" dirty="0"/>
              <a:t> (</a:t>
            </a:r>
            <a:r>
              <a:rPr lang="en-US" sz="2400" b="1" dirty="0" err="1"/>
              <a:t>Ecoland</a:t>
            </a:r>
            <a:r>
              <a:rPr lang="en-US" sz="2400" b="1" dirty="0"/>
              <a:t>/ </a:t>
            </a:r>
            <a:r>
              <a:rPr lang="en-US" sz="2400" b="1" dirty="0" err="1"/>
              <a:t>BESH</a:t>
            </a:r>
            <a:r>
              <a:rPr lang="en-US" sz="24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079621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 err="1">
                <a:solidFill>
                  <a:srgbClr val="C00000"/>
                </a:solidFill>
                <a:latin typeface="+mn-lt"/>
              </a:rPr>
              <a:t>Organisers</a:t>
            </a:r>
            <a:r>
              <a:rPr lang="de-DE" sz="40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de-DE" sz="4000" b="1" dirty="0" err="1">
                <a:solidFill>
                  <a:srgbClr val="C00000"/>
                </a:solidFill>
                <a:latin typeface="+mn-lt"/>
              </a:rPr>
              <a:t>and</a:t>
            </a:r>
            <a:r>
              <a:rPr lang="de-DE" sz="40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de-DE" sz="4000" b="1" dirty="0" err="1">
                <a:solidFill>
                  <a:srgbClr val="C00000"/>
                </a:solidFill>
                <a:latin typeface="+mn-lt"/>
              </a:rPr>
              <a:t>supporters</a:t>
            </a:r>
            <a:r>
              <a:rPr lang="de-DE" sz="4000" b="1" dirty="0">
                <a:solidFill>
                  <a:srgbClr val="C00000"/>
                </a:solidFill>
                <a:latin typeface="+mn-lt"/>
              </a:rPr>
              <a:t>:</a:t>
            </a:r>
          </a:p>
        </p:txBody>
      </p:sp>
      <p:pic>
        <p:nvPicPr>
          <p:cNvPr id="4" name="Inhaltsplatzhalter 3" descr=" Bild in Originalgröße anzeigen  "/>
          <p:cNvPicPr>
            <a:picLocks noGrp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40" y="1321776"/>
            <a:ext cx="1809750" cy="1828800"/>
          </a:xfrm>
          <a:prstGeom prst="rect">
            <a:avLst/>
          </a:prstGeom>
          <a:noFill/>
        </p:spPr>
      </p:pic>
      <p:pic>
        <p:nvPicPr>
          <p:cNvPr id="6" name="Grafik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619" y="620102"/>
            <a:ext cx="2101645" cy="1844674"/>
          </a:xfrm>
          <a:prstGeom prst="rect">
            <a:avLst/>
          </a:prstGeom>
          <a:noFill/>
        </p:spPr>
      </p:pic>
      <p:pic>
        <p:nvPicPr>
          <p:cNvPr id="7" name="Grafik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4430" y="1260689"/>
            <a:ext cx="2695575" cy="2408174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8" name="Grafik 7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20" y="3490008"/>
            <a:ext cx="4635500" cy="114300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9" name="Grafik 8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667727"/>
            <a:ext cx="2141095" cy="1844674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1" name="Grafik 10" descr="Global Cooperation Council">
            <a:extLst>
              <a:ext uri="{FF2B5EF4-FFF2-40B4-BE49-F238E27FC236}">
                <a16:creationId xmlns:a16="http://schemas.microsoft.com/office/drawing/2014/main" id="{80B75545-84C0-44A1-9434-20C76E4DE526}"/>
              </a:ext>
            </a:extLst>
          </p:cNvPr>
          <p:cNvPicPr/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40" y="4792962"/>
            <a:ext cx="3943350" cy="1486524"/>
          </a:xfrm>
          <a:prstGeom prst="rect">
            <a:avLst/>
          </a:prstGeom>
          <a:noFill/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8C6CB29A-D390-4139-A141-6DD4E31D2CBA}"/>
              </a:ext>
            </a:extLst>
          </p:cNvPr>
          <p:cNvPicPr/>
          <p:nvPr/>
        </p:nvPicPr>
        <p:blipFill>
          <a:blip r:embed="rId10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58000" contrast="5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064" y="4851833"/>
            <a:ext cx="3533110" cy="99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172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66738" y="609600"/>
            <a:ext cx="8001000" cy="606425"/>
          </a:xfrm>
        </p:spPr>
        <p:txBody>
          <a:bodyPr>
            <a:noAutofit/>
          </a:bodyPr>
          <a:lstStyle/>
          <a:p>
            <a:pPr eaLnBrk="1" hangingPunct="1"/>
            <a:r>
              <a:rPr lang="de-DE" altLang="de-DE" sz="54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I. General Information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371600"/>
            <a:ext cx="7886700" cy="4805363"/>
          </a:xfrm>
        </p:spPr>
        <p:txBody>
          <a:bodyPr>
            <a:normAutofit/>
          </a:bodyPr>
          <a:lstStyle/>
          <a:p>
            <a:pPr indent="-216000" eaLnBrk="1" hangingPunct="1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altLang="de-DE" sz="2400" dirty="0" err="1">
                <a:latin typeface="Calibri" panose="020F0502020204030204" pitchFamily="34" charset="0"/>
              </a:rPr>
              <a:t>Lecture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series</a:t>
            </a:r>
            <a:r>
              <a:rPr lang="de-DE" altLang="de-DE" sz="2400" dirty="0">
                <a:latin typeface="Calibri" panose="020F0502020204030204" pitchFamily="34" charset="0"/>
              </a:rPr>
              <a:t> 15 </a:t>
            </a:r>
            <a:r>
              <a:rPr lang="de-DE" altLang="de-DE" sz="2400" dirty="0" err="1">
                <a:latin typeface="Calibri" panose="020F0502020204030204" pitchFamily="34" charset="0"/>
              </a:rPr>
              <a:t>years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old</a:t>
            </a:r>
            <a:endParaRPr lang="de-DE" altLang="de-DE" sz="2400" dirty="0">
              <a:latin typeface="Calibri" panose="020F0502020204030204" pitchFamily="34" charset="0"/>
            </a:endParaRPr>
          </a:p>
          <a:p>
            <a:pPr indent="-216000" eaLnBrk="1" hangingPunct="1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altLang="de-DE" sz="2400" dirty="0">
                <a:latin typeface="Calibri" panose="020F0502020204030204" pitchFamily="34" charset="0"/>
              </a:rPr>
              <a:t>Information on </a:t>
            </a:r>
            <a:r>
              <a:rPr lang="de-DE" altLang="de-DE" sz="2400" dirty="0" err="1">
                <a:latin typeface="Calibri" panose="020F0502020204030204" pitchFamily="34" charset="0"/>
              </a:rPr>
              <a:t>development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issues</a:t>
            </a:r>
            <a:r>
              <a:rPr lang="de-DE" altLang="de-DE" sz="2400" dirty="0">
                <a:latin typeface="Calibri" panose="020F0502020204030204" pitchFamily="34" charset="0"/>
              </a:rPr>
              <a:t>, </a:t>
            </a:r>
            <a:r>
              <a:rPr lang="de-DE" altLang="de-DE" sz="2400" dirty="0" err="1">
                <a:latin typeface="Calibri" panose="020F0502020204030204" pitchFamily="34" charset="0"/>
              </a:rPr>
              <a:t>esp</a:t>
            </a:r>
            <a:r>
              <a:rPr lang="de-DE" altLang="de-DE" sz="2400" dirty="0">
                <a:latin typeface="Calibri" panose="020F0502020204030204" pitchFamily="34" charset="0"/>
              </a:rPr>
              <a:t>. </a:t>
            </a:r>
            <a:r>
              <a:rPr lang="de-DE" altLang="de-DE" sz="2400" dirty="0" err="1">
                <a:latin typeface="Calibri" panose="020F0502020204030204" pitchFamily="34" charset="0"/>
              </a:rPr>
              <a:t>sustainable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development</a:t>
            </a:r>
            <a:endParaRPr lang="de-DE" altLang="de-DE" sz="2400" dirty="0">
              <a:latin typeface="Calibri" panose="020F0502020204030204" pitchFamily="34" charset="0"/>
            </a:endParaRPr>
          </a:p>
          <a:p>
            <a:pPr indent="-216000" eaLnBrk="1" hangingPunct="1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altLang="de-DE" sz="2400" dirty="0">
                <a:latin typeface="Calibri" panose="020F0502020204030204" pitchFamily="34" charset="0"/>
              </a:rPr>
              <a:t>Linking </a:t>
            </a:r>
            <a:r>
              <a:rPr lang="de-DE" altLang="de-DE" sz="2400" dirty="0" err="1">
                <a:latin typeface="Calibri" panose="020F0502020204030204" pitchFamily="34" charset="0"/>
              </a:rPr>
              <a:t>theories</a:t>
            </a:r>
            <a:r>
              <a:rPr lang="de-DE" altLang="de-DE" sz="2400" dirty="0">
                <a:latin typeface="Calibri" panose="020F0502020204030204" pitchFamily="34" charset="0"/>
              </a:rPr>
              <a:t> &amp; </a:t>
            </a:r>
            <a:r>
              <a:rPr lang="de-DE" altLang="de-DE" sz="2400" dirty="0" err="1">
                <a:latin typeface="Calibri" panose="020F0502020204030204" pitchFamily="34" charset="0"/>
              </a:rPr>
              <a:t>practice</a:t>
            </a:r>
            <a:endParaRPr lang="de-DE" altLang="de-DE" sz="2400" dirty="0">
              <a:latin typeface="Calibri" panose="020F0502020204030204" pitchFamily="34" charset="0"/>
            </a:endParaRPr>
          </a:p>
          <a:p>
            <a:pPr indent="-216000" eaLnBrk="1" hangingPunct="1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altLang="de-DE" sz="2400" dirty="0">
                <a:latin typeface="Calibri" panose="020F0502020204030204" pitchFamily="34" charset="0"/>
              </a:rPr>
              <a:t>Open </a:t>
            </a:r>
            <a:r>
              <a:rPr lang="de-DE" altLang="de-DE" sz="2400" dirty="0" err="1">
                <a:latin typeface="Calibri" panose="020F0502020204030204" pitchFamily="34" charset="0"/>
              </a:rPr>
              <a:t>for</a:t>
            </a:r>
            <a:r>
              <a:rPr lang="de-DE" altLang="de-DE" sz="2400" dirty="0">
                <a:latin typeface="Calibri" panose="020F0502020204030204" pitchFamily="34" charset="0"/>
              </a:rPr>
              <a:t> all </a:t>
            </a:r>
            <a:r>
              <a:rPr lang="de-DE" altLang="de-DE" sz="2400" dirty="0" err="1">
                <a:latin typeface="Calibri" panose="020F0502020204030204" pitchFamily="34" charset="0"/>
              </a:rPr>
              <a:t>students</a:t>
            </a:r>
            <a:r>
              <a:rPr lang="de-DE" altLang="de-DE" sz="2400" dirty="0">
                <a:latin typeface="Calibri" panose="020F0502020204030204" pitchFamily="34" charset="0"/>
              </a:rPr>
              <a:t> &amp; </a:t>
            </a:r>
            <a:r>
              <a:rPr lang="de-DE" altLang="de-DE" sz="2400" dirty="0" err="1">
                <a:latin typeface="Calibri" panose="020F0502020204030204" pitchFamily="34" charset="0"/>
              </a:rPr>
              <a:t>interested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public</a:t>
            </a:r>
            <a:endParaRPr lang="de-DE" altLang="de-DE" sz="2400" dirty="0">
              <a:latin typeface="Calibri" panose="020F0502020204030204" pitchFamily="34" charset="0"/>
            </a:endParaRPr>
          </a:p>
          <a:p>
            <a:pPr indent="-216000" eaLnBrk="1" hangingPunct="1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altLang="de-DE" sz="2400" dirty="0" err="1">
                <a:latin typeface="Calibri" panose="020F0502020204030204" pitchFamily="34" charset="0"/>
              </a:rPr>
              <a:t>Since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sommer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semester</a:t>
            </a:r>
            <a:r>
              <a:rPr lang="de-DE" altLang="de-DE" sz="2400" dirty="0">
                <a:latin typeface="Calibri" panose="020F0502020204030204" pitchFamily="34" charset="0"/>
              </a:rPr>
              <a:t> 2015 = English</a:t>
            </a:r>
          </a:p>
          <a:p>
            <a:pPr indent="-216000" eaLnBrk="1" hangingPunct="1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altLang="de-DE" sz="2400" dirty="0" err="1">
                <a:latin typeface="Calibri" panose="020F0502020204030204" pitchFamily="34" charset="0"/>
              </a:rPr>
              <a:t>Organised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by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</a:p>
          <a:p>
            <a:pPr lvl="1" indent="-216000" eaLnBrk="1" hangingPunct="1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</a:pPr>
            <a:r>
              <a:rPr lang="de-DE" altLang="de-DE" sz="2000" dirty="0">
                <a:latin typeface="Calibri" panose="020F0502020204030204" pitchFamily="34" charset="0"/>
              </a:rPr>
              <a:t>Society </a:t>
            </a:r>
            <a:r>
              <a:rPr lang="de-DE" altLang="de-DE" sz="2000" dirty="0" err="1">
                <a:latin typeface="Calibri" panose="020F0502020204030204" pitchFamily="34" charset="0"/>
              </a:rPr>
              <a:t>for</a:t>
            </a:r>
            <a:r>
              <a:rPr lang="de-DE" altLang="de-DE" sz="2000" dirty="0">
                <a:latin typeface="Calibri" panose="020F0502020204030204" pitchFamily="34" charset="0"/>
              </a:rPr>
              <a:t> International Development – Berlin Chapter, </a:t>
            </a:r>
          </a:p>
          <a:p>
            <a:pPr lvl="1" indent="-216000" eaLnBrk="1" hangingPunct="1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</a:pPr>
            <a:r>
              <a:rPr lang="de-DE" altLang="de-DE" sz="2000" dirty="0">
                <a:latin typeface="Calibri" panose="020F0502020204030204" pitchFamily="34" charset="0"/>
              </a:rPr>
              <a:t>Institute </a:t>
            </a:r>
            <a:r>
              <a:rPr lang="de-DE" altLang="de-DE" sz="2000" dirty="0" err="1">
                <a:latin typeface="Calibri" panose="020F0502020204030204" pitchFamily="34" charset="0"/>
              </a:rPr>
              <a:t>for</a:t>
            </a:r>
            <a:r>
              <a:rPr lang="de-DE" altLang="de-DE" sz="2000" dirty="0">
                <a:latin typeface="Calibri" panose="020F0502020204030204" pitchFamily="34" charset="0"/>
              </a:rPr>
              <a:t> </a:t>
            </a:r>
            <a:r>
              <a:rPr lang="de-DE" altLang="de-DE" sz="2000" dirty="0" err="1">
                <a:latin typeface="Calibri" panose="020F0502020204030204" pitchFamily="34" charset="0"/>
              </a:rPr>
              <a:t>Landcape</a:t>
            </a:r>
            <a:r>
              <a:rPr lang="de-DE" altLang="de-DE" sz="2000" dirty="0">
                <a:latin typeface="Calibri" panose="020F0502020204030204" pitchFamily="34" charset="0"/>
              </a:rPr>
              <a:t> Architecture and Environment </a:t>
            </a:r>
            <a:r>
              <a:rPr lang="de-DE" altLang="de-DE" sz="2000" dirty="0" err="1">
                <a:latin typeface="Calibri" panose="020F0502020204030204" pitchFamily="34" charset="0"/>
              </a:rPr>
              <a:t>Planning</a:t>
            </a:r>
            <a:r>
              <a:rPr lang="de-DE" altLang="de-DE" sz="2000" dirty="0">
                <a:latin typeface="Calibri" panose="020F0502020204030204" pitchFamily="34" charset="0"/>
              </a:rPr>
              <a:t> </a:t>
            </a:r>
            <a:r>
              <a:rPr lang="de-DE" altLang="de-DE" sz="2000" dirty="0" err="1">
                <a:latin typeface="Calibri" panose="020F0502020204030204" pitchFamily="34" charset="0"/>
              </a:rPr>
              <a:t>of</a:t>
            </a:r>
            <a:r>
              <a:rPr lang="de-DE" altLang="de-DE" sz="2000" dirty="0">
                <a:latin typeface="Calibri" panose="020F0502020204030204" pitchFamily="34" charset="0"/>
              </a:rPr>
              <a:t> TU</a:t>
            </a:r>
          </a:p>
          <a:p>
            <a:pPr lvl="1" indent="-216000" eaLnBrk="1" hangingPunct="1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</a:pPr>
            <a:r>
              <a:rPr lang="de-DE" altLang="de-DE" sz="2000" dirty="0">
                <a:latin typeface="Calibri" panose="020F0502020204030204" pitchFamily="34" charset="0"/>
              </a:rPr>
              <a:t>German UN </a:t>
            </a:r>
            <a:r>
              <a:rPr lang="de-DE" altLang="de-DE" sz="2000" dirty="0" err="1">
                <a:latin typeface="Calibri" panose="020F0502020204030204" pitchFamily="34" charset="0"/>
              </a:rPr>
              <a:t>Association</a:t>
            </a:r>
            <a:endParaRPr lang="de-DE" altLang="de-DE" sz="2000" dirty="0">
              <a:latin typeface="Calibri" panose="020F0502020204030204" pitchFamily="34" charset="0"/>
            </a:endParaRPr>
          </a:p>
          <a:p>
            <a:pPr lvl="1" indent="-216000" eaLnBrk="1" hangingPunct="1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</a:pPr>
            <a:r>
              <a:rPr lang="de-DE" altLang="de-DE" sz="2000" dirty="0">
                <a:latin typeface="Calibri" panose="020F0502020204030204" pitchFamily="34" charset="0"/>
              </a:rPr>
              <a:t>Global </a:t>
            </a:r>
            <a:r>
              <a:rPr lang="de-DE" altLang="de-DE" sz="2000" dirty="0" err="1">
                <a:latin typeface="Calibri" panose="020F0502020204030204" pitchFamily="34" charset="0"/>
              </a:rPr>
              <a:t>Cooperation</a:t>
            </a:r>
            <a:r>
              <a:rPr lang="de-DE" altLang="de-DE" sz="2000" dirty="0">
                <a:latin typeface="Calibri" panose="020F0502020204030204" pitchFamily="34" charset="0"/>
              </a:rPr>
              <a:t> Council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>
          <a:xfrm>
            <a:off x="566738" y="533400"/>
            <a:ext cx="8001000" cy="530225"/>
          </a:xfrm>
        </p:spPr>
        <p:txBody>
          <a:bodyPr/>
          <a:lstStyle/>
          <a:p>
            <a:pPr>
              <a:spcBef>
                <a:spcPct val="20000"/>
              </a:spcBef>
              <a:buClr>
                <a:schemeClr val="accent2"/>
              </a:buClr>
              <a:defRPr/>
            </a:pPr>
            <a:r>
              <a:rPr lang="de-DE" altLang="de-DE" sz="800" cap="small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6738" y="1063625"/>
            <a:ext cx="8001000" cy="4956175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de-DE" sz="2400" dirty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de-DE" sz="4400" b="1" cap="small" dirty="0" err="1">
                <a:solidFill>
                  <a:srgbClr val="C00000"/>
                </a:solidFill>
              </a:rPr>
              <a:t>Please</a:t>
            </a:r>
            <a:r>
              <a:rPr lang="de-DE" sz="4400" b="1" cap="small" dirty="0">
                <a:solidFill>
                  <a:srgbClr val="C00000"/>
                </a:solidFill>
              </a:rPr>
              <a:t>, </a:t>
            </a:r>
            <a:r>
              <a:rPr lang="de-DE" sz="4400" b="1" cap="small" dirty="0" err="1">
                <a:solidFill>
                  <a:srgbClr val="C00000"/>
                </a:solidFill>
              </a:rPr>
              <a:t>enjoy</a:t>
            </a:r>
            <a:r>
              <a:rPr lang="de-DE" sz="4400" b="1" cap="small" dirty="0">
                <a:solidFill>
                  <a:srgbClr val="C00000"/>
                </a:solidFill>
              </a:rPr>
              <a:t> </a:t>
            </a:r>
            <a:r>
              <a:rPr lang="de-DE" sz="4400" b="1" cap="small" dirty="0" err="1">
                <a:solidFill>
                  <a:srgbClr val="C00000"/>
                </a:solidFill>
              </a:rPr>
              <a:t>the</a:t>
            </a:r>
            <a:r>
              <a:rPr lang="de-DE" sz="4400" b="1" cap="small" dirty="0">
                <a:solidFill>
                  <a:srgbClr val="C00000"/>
                </a:solidFill>
              </a:rPr>
              <a:t> </a:t>
            </a:r>
            <a:r>
              <a:rPr lang="de-DE" sz="4400" b="1" cap="small" dirty="0" err="1">
                <a:solidFill>
                  <a:srgbClr val="C00000"/>
                </a:solidFill>
              </a:rPr>
              <a:t>lecture</a:t>
            </a:r>
            <a:r>
              <a:rPr lang="de-DE" sz="4400" b="1" cap="small" dirty="0">
                <a:solidFill>
                  <a:srgbClr val="C00000"/>
                </a:solidFill>
              </a:rPr>
              <a:t> </a:t>
            </a:r>
            <a:r>
              <a:rPr lang="de-DE" sz="4400" b="1" cap="small" dirty="0" err="1">
                <a:solidFill>
                  <a:srgbClr val="C00000"/>
                </a:solidFill>
              </a:rPr>
              <a:t>and</a:t>
            </a:r>
            <a:r>
              <a:rPr lang="de-DE" sz="4400" b="1" cap="small" dirty="0">
                <a:solidFill>
                  <a:srgbClr val="C00000"/>
                </a:solidFill>
              </a:rPr>
              <a:t> </a:t>
            </a:r>
            <a:r>
              <a:rPr lang="de-DE" sz="4400" b="1" cap="small" dirty="0" err="1">
                <a:solidFill>
                  <a:srgbClr val="C00000"/>
                </a:solidFill>
              </a:rPr>
              <a:t>gain</a:t>
            </a:r>
            <a:r>
              <a:rPr lang="de-DE" sz="4400" b="1" cap="small" dirty="0">
                <a:solidFill>
                  <a:srgbClr val="C00000"/>
                </a:solidFill>
              </a:rPr>
              <a:t> </a:t>
            </a:r>
            <a:r>
              <a:rPr lang="de-DE" sz="4400" b="1" cap="small" dirty="0" err="1">
                <a:solidFill>
                  <a:srgbClr val="C00000"/>
                </a:solidFill>
              </a:rPr>
              <a:t>knowledge</a:t>
            </a:r>
            <a:endParaRPr lang="de-DE" sz="4400" b="1" cap="small" dirty="0">
              <a:solidFill>
                <a:srgbClr val="C00000"/>
              </a:solidFill>
            </a:endParaRPr>
          </a:p>
          <a:p>
            <a:pPr marL="0" indent="0" eaLnBrk="1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endParaRPr lang="de-DE" sz="2400" b="1" cap="small" dirty="0">
              <a:solidFill>
                <a:srgbClr val="C00000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400" b="1" dirty="0"/>
              <a:t>Prof. Dr. B. Fahrenhorst: </a:t>
            </a:r>
            <a:r>
              <a:rPr lang="en-US" sz="2400" b="1" u="sng" dirty="0">
                <a:hlinkClick r:id="rId2"/>
              </a:rPr>
              <a:t>BrigitteFahrenhorst@t-online.de</a:t>
            </a:r>
            <a:r>
              <a:rPr lang="en-US" sz="2400" b="1" dirty="0"/>
              <a:t>;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400" b="1" dirty="0"/>
              <a:t>Sami </a:t>
            </a:r>
            <a:r>
              <a:rPr lang="en-US" sz="2400" b="1" dirty="0" err="1"/>
              <a:t>Meaini</a:t>
            </a:r>
            <a:r>
              <a:rPr lang="en-US" sz="2400" b="1" dirty="0"/>
              <a:t>: </a:t>
            </a:r>
            <a:r>
              <a:rPr lang="en-US" sz="2400" b="1" u="sng" dirty="0">
                <a:hlinkClick r:id="rId3"/>
              </a:rPr>
              <a:t>sami.meaini@gmx.de</a:t>
            </a:r>
            <a:endParaRPr lang="de-DE" sz="2400" b="1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400" b="1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de-DE" sz="24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66738" y="457200"/>
            <a:ext cx="8001000" cy="682625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de-DE" altLang="de-DE" sz="3200" b="1" cap="small" dirty="0">
                <a:solidFill>
                  <a:schemeClr val="bg1"/>
                </a:solidFill>
                <a:latin typeface="Calibri" panose="020F0502020204030204" pitchFamily="34" charset="0"/>
              </a:rPr>
              <a:t>1. </a:t>
            </a:r>
            <a:r>
              <a:rPr lang="de-DE" altLang="de-DE" sz="3200" b="1" cap="small" dirty="0" err="1">
                <a:solidFill>
                  <a:schemeClr val="bg1"/>
                </a:solidFill>
                <a:latin typeface="Calibri" panose="020F0502020204030204" pitchFamily="34" charset="0"/>
              </a:rPr>
              <a:t>Conditions</a:t>
            </a:r>
            <a:r>
              <a:rPr lang="de-DE" altLang="de-DE" sz="3200" b="1" cap="small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3200" b="1" cap="small" dirty="0" err="1">
                <a:solidFill>
                  <a:schemeClr val="bg1"/>
                </a:solidFill>
                <a:latin typeface="Calibri" panose="020F0502020204030204" pitchFamily="34" charset="0"/>
              </a:rPr>
              <a:t>for</a:t>
            </a:r>
            <a:r>
              <a:rPr lang="de-DE" altLang="de-DE" sz="3200" b="1" cap="small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3200" b="1" cap="small" dirty="0" err="1">
                <a:solidFill>
                  <a:schemeClr val="bg1"/>
                </a:solidFill>
                <a:latin typeface="Calibri" panose="020F0502020204030204" pitchFamily="34" charset="0"/>
              </a:rPr>
              <a:t>obtaining</a:t>
            </a:r>
            <a:r>
              <a:rPr lang="de-DE" altLang="de-DE" sz="3200" b="1" cap="small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3200" b="1" cap="small" dirty="0" err="1">
                <a:solidFill>
                  <a:schemeClr val="bg1"/>
                </a:solidFill>
                <a:latin typeface="Calibri" panose="020F0502020204030204" pitchFamily="34" charset="0"/>
              </a:rPr>
              <a:t>certificates</a:t>
            </a:r>
            <a:endParaRPr lang="de-DE" altLang="de-DE" sz="3200" b="1" cap="small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2438" y="1295401"/>
            <a:ext cx="8229600" cy="53340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1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Regular </a:t>
            </a:r>
            <a:r>
              <a:rPr lang="de-DE" altLang="de-DE" sz="2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participation</a:t>
            </a:r>
            <a:r>
              <a:rPr lang="de-DE" altLang="de-DE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2400" dirty="0">
                <a:latin typeface="Calibri" panose="020F0502020204030204" pitchFamily="34" charset="0"/>
              </a:rPr>
              <a:t>(not </a:t>
            </a:r>
            <a:r>
              <a:rPr lang="de-DE" altLang="de-DE" sz="2400" dirty="0" err="1">
                <a:latin typeface="Calibri" panose="020F0502020204030204" pitchFamily="34" charset="0"/>
              </a:rPr>
              <a:t>more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than</a:t>
            </a:r>
            <a:r>
              <a:rPr lang="de-DE" altLang="de-DE" sz="2400" dirty="0">
                <a:latin typeface="Calibri" panose="020F0502020204030204" pitchFamily="34" charset="0"/>
              </a:rPr>
              <a:t> 3/4 </a:t>
            </a:r>
            <a:r>
              <a:rPr lang="de-DE" altLang="de-DE" sz="2400" dirty="0" err="1">
                <a:latin typeface="Calibri" panose="020F0502020204030204" pitchFamily="34" charset="0"/>
              </a:rPr>
              <a:t>times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absence</a:t>
            </a:r>
            <a:r>
              <a:rPr lang="de-DE" altLang="de-DE" sz="2400" dirty="0">
                <a:latin typeface="Calibri" panose="020F0502020204030204" pitchFamily="34" charset="0"/>
              </a:rPr>
              <a:t>)</a:t>
            </a:r>
          </a:p>
          <a:p>
            <a:pPr eaLnBrk="1" hangingPunct="1">
              <a:lnSpc>
                <a:spcPct val="11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sz="2400" dirty="0">
                <a:latin typeface="Calibri" panose="020F0502020204030204" pitchFamily="34" charset="0"/>
              </a:rPr>
              <a:t>2 </a:t>
            </a:r>
            <a:r>
              <a:rPr lang="de-DE" altLang="de-DE" sz="2400" dirty="0" err="1">
                <a:latin typeface="Calibri" panose="020F0502020204030204" pitchFamily="34" charset="0"/>
              </a:rPr>
              <a:t>types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of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certificates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available</a:t>
            </a:r>
            <a:r>
              <a:rPr lang="de-DE" altLang="de-DE" sz="2400" dirty="0">
                <a:latin typeface="Calibri" panose="020F0502020204030204" pitchFamily="34" charset="0"/>
              </a:rPr>
              <a:t>:</a:t>
            </a:r>
          </a:p>
          <a:p>
            <a:pPr marL="342900" lvl="1" indent="0">
              <a:lnSpc>
                <a:spcPct val="110000"/>
              </a:lnSpc>
              <a:spcBef>
                <a:spcPts val="600"/>
              </a:spcBef>
              <a:buClr>
                <a:srgbClr val="C00000"/>
              </a:buClr>
              <a:buNone/>
              <a:defRPr/>
            </a:pPr>
            <a:r>
              <a:rPr lang="de-DE" altLang="de-DE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1) </a:t>
            </a:r>
            <a:r>
              <a:rPr lang="de-DE" altLang="de-DE" sz="2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Participation</a:t>
            </a:r>
            <a:r>
              <a:rPr lang="de-DE" altLang="de-DE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2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certificate</a:t>
            </a:r>
            <a:endParaRPr lang="de-DE" altLang="de-DE" sz="24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342900" lvl="1" indent="0">
              <a:lnSpc>
                <a:spcPct val="110000"/>
              </a:lnSpc>
              <a:spcBef>
                <a:spcPts val="600"/>
              </a:spcBef>
              <a:buClr>
                <a:srgbClr val="C00000"/>
              </a:buClr>
              <a:buNone/>
              <a:defRPr/>
            </a:pPr>
            <a:r>
              <a:rPr lang="de-DE" altLang="de-DE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2) </a:t>
            </a:r>
            <a:r>
              <a:rPr lang="de-DE" altLang="de-DE" sz="2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Certificate</a:t>
            </a:r>
            <a:r>
              <a:rPr lang="de-DE" altLang="de-DE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2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with</a:t>
            </a:r>
            <a:r>
              <a:rPr lang="de-DE" altLang="de-DE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2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credit</a:t>
            </a:r>
            <a:r>
              <a:rPr lang="de-DE" altLang="de-DE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2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points</a:t>
            </a:r>
            <a:r>
              <a:rPr lang="de-DE" altLang="de-DE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2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and</a:t>
            </a:r>
            <a:r>
              <a:rPr lang="de-DE" altLang="de-DE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 grades: 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>
                <a:srgbClr val="C00000"/>
              </a:buClr>
              <a:defRPr/>
            </a:pPr>
            <a:r>
              <a:rPr lang="de-DE" altLang="de-DE" sz="2400" dirty="0">
                <a:latin typeface="Calibri" panose="020F0502020204030204" pitchFamily="34" charset="0"/>
              </a:rPr>
              <a:t>Paper in English </a:t>
            </a:r>
            <a:r>
              <a:rPr lang="de-DE" altLang="de-DE" sz="2400" dirty="0" err="1">
                <a:latin typeface="Calibri" panose="020F0502020204030204" pitchFamily="34" charset="0"/>
              </a:rPr>
              <a:t>or</a:t>
            </a:r>
            <a:r>
              <a:rPr lang="de-DE" altLang="de-DE" sz="2400" dirty="0">
                <a:latin typeface="Calibri" panose="020F0502020204030204" pitchFamily="34" charset="0"/>
              </a:rPr>
              <a:t> German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>
                <a:srgbClr val="C00000"/>
              </a:buClr>
              <a:defRPr/>
            </a:pPr>
            <a:r>
              <a:rPr lang="de-DE" altLang="de-DE" sz="2400" dirty="0">
                <a:latin typeface="Calibri" panose="020F0502020204030204" pitchFamily="34" charset="0"/>
              </a:rPr>
              <a:t>3-5 </a:t>
            </a:r>
            <a:r>
              <a:rPr lang="de-DE" altLang="de-DE" sz="2400" dirty="0" err="1">
                <a:latin typeface="Calibri" panose="020F0502020204030204" pitchFamily="34" charset="0"/>
              </a:rPr>
              <a:t>questions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are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formulated</a:t>
            </a:r>
            <a:r>
              <a:rPr lang="de-DE" altLang="de-DE" sz="2400" dirty="0">
                <a:latin typeface="Calibri" panose="020F0502020204030204" pitchFamily="34" charset="0"/>
              </a:rPr>
              <a:t> out </a:t>
            </a:r>
            <a:r>
              <a:rPr lang="de-DE" altLang="de-DE" sz="2400" dirty="0" err="1">
                <a:latin typeface="Calibri" panose="020F0502020204030204" pitchFamily="34" charset="0"/>
              </a:rPr>
              <a:t>of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which</a:t>
            </a:r>
            <a:r>
              <a:rPr lang="de-DE" altLang="de-DE" sz="2400" dirty="0">
                <a:latin typeface="Calibri" panose="020F0502020204030204" pitchFamily="34" charset="0"/>
              </a:rPr>
              <a:t> 1, 2, </a:t>
            </a:r>
            <a:r>
              <a:rPr lang="de-DE" altLang="de-DE" sz="2400" dirty="0" err="1">
                <a:latin typeface="Calibri" panose="020F0502020204030204" pitchFamily="34" charset="0"/>
              </a:rPr>
              <a:t>or</a:t>
            </a:r>
            <a:r>
              <a:rPr lang="de-DE" altLang="de-DE" sz="2400" dirty="0">
                <a:latin typeface="Calibri" panose="020F0502020204030204" pitchFamily="34" charset="0"/>
              </a:rPr>
              <a:t> 3 </a:t>
            </a:r>
            <a:r>
              <a:rPr lang="de-DE" altLang="de-DE" sz="2400" dirty="0" err="1">
                <a:latin typeface="Calibri" panose="020F0502020204030204" pitchFamily="34" charset="0"/>
              </a:rPr>
              <a:t>to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be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analysed</a:t>
            </a:r>
            <a:endParaRPr lang="de-DE" altLang="de-DE" sz="2400" dirty="0">
              <a:latin typeface="Calibri" panose="020F0502020204030204" pitchFamily="34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buClr>
                <a:srgbClr val="C00000"/>
              </a:buClr>
              <a:defRPr/>
            </a:pPr>
            <a:r>
              <a:rPr lang="de-DE" altLang="de-DE" sz="2400" dirty="0">
                <a:latin typeface="Calibri" panose="020F0502020204030204" pitchFamily="34" charset="0"/>
              </a:rPr>
              <a:t>Max 6 </a:t>
            </a:r>
            <a:r>
              <a:rPr lang="de-DE" altLang="de-DE" sz="2400" dirty="0" err="1">
                <a:latin typeface="Calibri" panose="020F0502020204030204" pitchFamily="34" charset="0"/>
              </a:rPr>
              <a:t>credit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points</a:t>
            </a:r>
            <a:r>
              <a:rPr lang="de-DE" altLang="de-DE" sz="2400" dirty="0">
                <a:latin typeface="Calibri" panose="020F0502020204030204" pitchFamily="34" charset="0"/>
              </a:rPr>
              <a:t> (LP </a:t>
            </a:r>
            <a:r>
              <a:rPr lang="de-DE" altLang="de-DE" sz="2400" dirty="0" err="1">
                <a:latin typeface="Calibri" panose="020F0502020204030204" pitchFamily="34" charset="0"/>
              </a:rPr>
              <a:t>or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ETCS</a:t>
            </a:r>
            <a:r>
              <a:rPr lang="de-DE" altLang="de-DE" sz="2400" dirty="0">
                <a:latin typeface="Calibri" panose="020F0502020204030204" pitchFamily="34" charset="0"/>
              </a:rPr>
              <a:t>) – 2 </a:t>
            </a:r>
            <a:r>
              <a:rPr lang="de-DE" altLang="de-DE" sz="2400" dirty="0" err="1">
                <a:latin typeface="Calibri" panose="020F0502020204030204" pitchFamily="34" charset="0"/>
              </a:rPr>
              <a:t>credit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points</a:t>
            </a:r>
            <a:r>
              <a:rPr lang="de-DE" altLang="de-DE" sz="2400" dirty="0">
                <a:latin typeface="Calibri" panose="020F0502020204030204" pitchFamily="34" charset="0"/>
              </a:rPr>
              <a:t> per </a:t>
            </a:r>
            <a:r>
              <a:rPr lang="de-DE" altLang="de-DE" sz="2400" dirty="0" err="1">
                <a:latin typeface="Calibri" panose="020F0502020204030204" pitchFamily="34" charset="0"/>
              </a:rPr>
              <a:t>question</a:t>
            </a:r>
            <a:endParaRPr lang="de-DE" altLang="de-DE" sz="2400" dirty="0">
              <a:latin typeface="Calibri" panose="020F0502020204030204" pitchFamily="34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buClr>
                <a:srgbClr val="C00000"/>
              </a:buClr>
              <a:defRPr/>
            </a:pPr>
            <a:r>
              <a:rPr lang="de-DE" altLang="de-DE" sz="2400" dirty="0" err="1">
                <a:latin typeface="Calibri" panose="020F0502020204030204" pitchFamily="34" charset="0"/>
              </a:rPr>
              <a:t>Each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question</a:t>
            </a:r>
            <a:r>
              <a:rPr lang="de-DE" altLang="de-DE" sz="2400" dirty="0">
                <a:latin typeface="Calibri" panose="020F0502020204030204" pitchFamily="34" charset="0"/>
              </a:rPr>
              <a:t>: </a:t>
            </a:r>
            <a:r>
              <a:rPr lang="de-DE" altLang="de-DE" sz="2400" dirty="0" err="1">
                <a:latin typeface="Calibri" panose="020F0502020204030204" pitchFamily="34" charset="0"/>
              </a:rPr>
              <a:t>ca</a:t>
            </a:r>
            <a:r>
              <a:rPr lang="de-DE" altLang="de-DE" sz="2400" dirty="0">
                <a:latin typeface="Calibri" panose="020F0502020204030204" pitchFamily="34" charset="0"/>
              </a:rPr>
              <a:t> 8 – 10 </a:t>
            </a:r>
            <a:r>
              <a:rPr lang="de-DE" altLang="de-DE" sz="2400" dirty="0" err="1">
                <a:latin typeface="Calibri" panose="020F0502020204030204" pitchFamily="34" charset="0"/>
              </a:rPr>
              <a:t>pages</a:t>
            </a:r>
            <a:endParaRPr lang="de-DE" altLang="de-DE" sz="2400" dirty="0">
              <a:latin typeface="Calibri" panose="020F0502020204030204" pitchFamily="34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buClr>
                <a:srgbClr val="C00000"/>
              </a:buClr>
              <a:defRPr/>
            </a:pPr>
            <a:r>
              <a:rPr lang="de-DE" altLang="de-DE" sz="2400" dirty="0">
                <a:latin typeface="Calibri" panose="020F0502020204030204" pitchFamily="34" charset="0"/>
              </a:rPr>
              <a:t>Scientific </a:t>
            </a:r>
            <a:r>
              <a:rPr lang="de-DE" altLang="de-DE" sz="2400" dirty="0" err="1">
                <a:latin typeface="Calibri" panose="020F0502020204030204" pitchFamily="34" charset="0"/>
              </a:rPr>
              <a:t>paper</a:t>
            </a:r>
            <a:r>
              <a:rPr lang="de-DE" altLang="de-DE" sz="2400" dirty="0">
                <a:latin typeface="Calibri" panose="020F0502020204030204" pitchFamily="34" charset="0"/>
              </a:rPr>
              <a:t>: </a:t>
            </a:r>
            <a:r>
              <a:rPr lang="de-DE" altLang="de-DE" sz="2400" dirty="0" err="1">
                <a:latin typeface="Calibri" panose="020F0502020204030204" pitchFamily="34" charset="0"/>
              </a:rPr>
              <a:t>using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scientific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literature</a:t>
            </a:r>
            <a:r>
              <a:rPr lang="de-DE" altLang="de-DE" sz="2400" dirty="0">
                <a:latin typeface="Calibri" panose="020F0502020204030204" pitchFamily="34" charset="0"/>
              </a:rPr>
              <a:t>, not </a:t>
            </a:r>
            <a:r>
              <a:rPr lang="de-DE" altLang="de-DE" sz="2400" dirty="0" err="1">
                <a:latin typeface="Calibri" panose="020F0502020204030204" pitchFamily="34" charset="0"/>
              </a:rPr>
              <a:t>only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internet</a:t>
            </a:r>
            <a:r>
              <a:rPr lang="de-DE" altLang="de-DE" sz="2400" dirty="0">
                <a:latin typeface="Calibri" panose="020F0502020204030204" pitchFamily="34" charset="0"/>
              </a:rPr>
              <a:t>, </a:t>
            </a:r>
            <a:r>
              <a:rPr lang="de-DE" altLang="de-DE" sz="2400" dirty="0" err="1">
                <a:latin typeface="Calibri" panose="020F0502020204030204" pitchFamily="34" charset="0"/>
              </a:rPr>
              <a:t>correct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citation</a:t>
            </a:r>
            <a:r>
              <a:rPr lang="de-DE" altLang="de-DE" sz="2400" dirty="0">
                <a:latin typeface="Calibri" panose="020F0502020204030204" pitchFamily="34" charset="0"/>
              </a:rPr>
              <a:t>, </a:t>
            </a:r>
            <a:r>
              <a:rPr lang="de-DE" altLang="de-DE" sz="2400" dirty="0" err="1">
                <a:latin typeface="Calibri" panose="020F0502020204030204" pitchFamily="34" charset="0"/>
              </a:rPr>
              <a:t>introduction</a:t>
            </a:r>
            <a:r>
              <a:rPr lang="de-DE" altLang="de-DE" sz="2400" dirty="0">
                <a:latin typeface="Calibri" panose="020F0502020204030204" pitchFamily="34" charset="0"/>
              </a:rPr>
              <a:t>, </a:t>
            </a:r>
            <a:r>
              <a:rPr lang="de-DE" altLang="de-DE" sz="2400" dirty="0" err="1">
                <a:latin typeface="Calibri" panose="020F0502020204030204" pitchFamily="34" charset="0"/>
              </a:rPr>
              <a:t>theoretical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overview</a:t>
            </a:r>
            <a:r>
              <a:rPr lang="de-DE" altLang="de-DE" sz="2400" dirty="0">
                <a:latin typeface="Calibri" panose="020F0502020204030204" pitchFamily="34" charset="0"/>
              </a:rPr>
              <a:t>, </a:t>
            </a:r>
            <a:r>
              <a:rPr lang="de-DE" altLang="de-DE" sz="2400" dirty="0" err="1">
                <a:latin typeface="Calibri" panose="020F0502020204030204" pitchFamily="34" charset="0"/>
              </a:rPr>
              <a:t>practice</a:t>
            </a:r>
            <a:r>
              <a:rPr lang="de-DE" altLang="de-DE" sz="2400" dirty="0">
                <a:latin typeface="Calibri" panose="020F0502020204030204" pitchFamily="34" charset="0"/>
              </a:rPr>
              <a:t>, </a:t>
            </a:r>
            <a:r>
              <a:rPr lang="de-DE" altLang="de-DE" sz="2400" dirty="0" err="1">
                <a:latin typeface="Calibri" panose="020F0502020204030204" pitchFamily="34" charset="0"/>
              </a:rPr>
              <a:t>discussion</a:t>
            </a:r>
            <a:r>
              <a:rPr lang="de-DE" altLang="de-DE" sz="2400" dirty="0">
                <a:latin typeface="Calibri" panose="020F0502020204030204" pitchFamily="34" charset="0"/>
              </a:rPr>
              <a:t>, </a:t>
            </a:r>
            <a:r>
              <a:rPr lang="de-DE" altLang="de-DE" sz="2400" dirty="0" err="1">
                <a:latin typeface="Calibri" panose="020F0502020204030204" pitchFamily="34" charset="0"/>
              </a:rPr>
              <a:t>own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ideas</a:t>
            </a:r>
            <a:r>
              <a:rPr lang="de-DE" altLang="de-DE" sz="2400" dirty="0">
                <a:latin typeface="Calibri" panose="020F0502020204030204" pitchFamily="34" charset="0"/>
              </a:rPr>
              <a:t>/ </a:t>
            </a:r>
            <a:r>
              <a:rPr lang="de-DE" altLang="de-DE" sz="2400" dirty="0" err="1">
                <a:latin typeface="Calibri" panose="020F0502020204030204" pitchFamily="34" charset="0"/>
              </a:rPr>
              <a:t>analysis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</a:p>
          <a:p>
            <a:pPr eaLnBrk="1" hangingPunct="1">
              <a:defRPr/>
            </a:pPr>
            <a:endParaRPr lang="de-DE" altLang="de-DE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16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4675" y="609599"/>
            <a:ext cx="8001000" cy="685801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de-DE" sz="3200" b="1" cap="small" dirty="0">
                <a:solidFill>
                  <a:schemeClr val="bg1"/>
                </a:solidFill>
                <a:latin typeface="Calibri" panose="020F0502020204030204" pitchFamily="34" charset="0"/>
              </a:rPr>
              <a:t>2. Submission </a:t>
            </a:r>
            <a:r>
              <a:rPr lang="de-DE" sz="3200" b="1" cap="small" dirty="0" err="1">
                <a:solidFill>
                  <a:schemeClr val="bg1"/>
                </a:solidFill>
                <a:latin typeface="Calibri" panose="020F0502020204030204" pitchFamily="34" charset="0"/>
              </a:rPr>
              <a:t>of</a:t>
            </a:r>
            <a:r>
              <a:rPr lang="de-DE" sz="3200" b="1" cap="small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sz="3200" b="1" cap="small" dirty="0" err="1">
                <a:solidFill>
                  <a:schemeClr val="bg1"/>
                </a:solidFill>
                <a:latin typeface="Calibri" panose="020F0502020204030204" pitchFamily="34" charset="0"/>
              </a:rPr>
              <a:t>papers</a:t>
            </a:r>
            <a:endParaRPr lang="de-DE" sz="3200" b="1" cap="small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-21600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altLang="de-DE" sz="2400" dirty="0">
                <a:latin typeface="Calibri" panose="020F0502020204030204" pitchFamily="34" charset="0"/>
              </a:rPr>
              <a:t>Deadline </a:t>
            </a:r>
            <a:r>
              <a:rPr lang="de-DE" altLang="de-DE" sz="2400" dirty="0" err="1">
                <a:latin typeface="Calibri" panose="020F0502020204030204" pitchFamily="34" charset="0"/>
              </a:rPr>
              <a:t>for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submission</a:t>
            </a:r>
            <a:r>
              <a:rPr lang="de-DE" altLang="de-DE" sz="2400" dirty="0">
                <a:latin typeface="Calibri" panose="020F0502020204030204" pitchFamily="34" charset="0"/>
              </a:rPr>
              <a:t>: end </a:t>
            </a:r>
            <a:r>
              <a:rPr lang="de-DE" altLang="de-DE" sz="2400" dirty="0" err="1">
                <a:latin typeface="Calibri" panose="020F0502020204030204" pitchFamily="34" charset="0"/>
              </a:rPr>
              <a:t>of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October</a:t>
            </a:r>
            <a:r>
              <a:rPr lang="de-DE" altLang="de-DE" sz="2400" dirty="0">
                <a:latin typeface="Calibri" panose="020F0502020204030204" pitchFamily="34" charset="0"/>
              </a:rPr>
              <a:t> 2018</a:t>
            </a:r>
          </a:p>
          <a:p>
            <a:pPr indent="-21600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>
                <a:latin typeface="Calibri" panose="020F0502020204030204" pitchFamily="34" charset="0"/>
              </a:rPr>
              <a:t>As email </a:t>
            </a:r>
            <a:r>
              <a:rPr lang="de-DE" sz="2400" dirty="0" err="1">
                <a:latin typeface="Calibri" panose="020F0502020204030204" pitchFamily="34" charset="0"/>
              </a:rPr>
              <a:t>attachment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to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be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transferred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to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>
                <a:latin typeface="Calibri" panose="020F0502020204030204" pitchFamily="34" charset="0"/>
                <a:hlinkClick r:id="rId2"/>
              </a:rPr>
              <a:t>BrigitteFahrenhorst@t-online.de</a:t>
            </a:r>
            <a:endParaRPr lang="de-DE" sz="2400" dirty="0">
              <a:latin typeface="Calibri" panose="020F0502020204030204" pitchFamily="34" charset="0"/>
            </a:endParaRPr>
          </a:p>
          <a:p>
            <a:pPr indent="-21600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>
                <a:latin typeface="Calibri" panose="020F0502020204030204" pitchFamily="34" charset="0"/>
              </a:rPr>
              <a:t>Questions will </a:t>
            </a:r>
            <a:r>
              <a:rPr lang="de-DE" sz="2400" dirty="0" err="1">
                <a:latin typeface="Calibri" panose="020F0502020204030204" pitchFamily="34" charset="0"/>
              </a:rPr>
              <a:t>be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posted</a:t>
            </a:r>
            <a:r>
              <a:rPr lang="de-DE" sz="2400" dirty="0">
                <a:latin typeface="Calibri" panose="020F0502020204030204" pitchFamily="34" charset="0"/>
              </a:rPr>
              <a:t> on https://ecodevelopment.jimdo.com</a:t>
            </a:r>
          </a:p>
          <a:p>
            <a:pPr indent="-21600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 err="1">
                <a:latin typeface="Calibri" panose="020F0502020204030204" pitchFamily="34" charset="0"/>
              </a:rPr>
              <a:t>Please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write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your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name</a:t>
            </a:r>
            <a:r>
              <a:rPr lang="de-DE" sz="2400" dirty="0">
                <a:latin typeface="Calibri" panose="020F0502020204030204" pitchFamily="34" charset="0"/>
              </a:rPr>
              <a:t>, </a:t>
            </a:r>
            <a:r>
              <a:rPr lang="de-DE" sz="2400" dirty="0" err="1">
                <a:latin typeface="Calibri" panose="020F0502020204030204" pitchFamily="34" charset="0"/>
              </a:rPr>
              <a:t>number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of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semester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and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faculty</a:t>
            </a:r>
            <a:r>
              <a:rPr lang="de-DE" sz="2400" dirty="0">
                <a:latin typeface="Calibri" panose="020F0502020204030204" pitchFamily="34" charset="0"/>
              </a:rPr>
              <a:t>/ </a:t>
            </a:r>
            <a:r>
              <a:rPr lang="de-DE" sz="2400" dirty="0" err="1">
                <a:latin typeface="Calibri" panose="020F0502020204030204" pitchFamily="34" charset="0"/>
              </a:rPr>
              <a:t>university</a:t>
            </a:r>
            <a:r>
              <a:rPr lang="de-DE" sz="2400" dirty="0">
                <a:latin typeface="Calibri" panose="020F0502020204030204" pitchFamily="34" charset="0"/>
              </a:rPr>
              <a:t>, Matrikel </a:t>
            </a:r>
            <a:r>
              <a:rPr lang="de-DE" sz="2400" dirty="0" err="1">
                <a:latin typeface="Calibri" panose="020F0502020204030204" pitchFamily="34" charset="0"/>
              </a:rPr>
              <a:t>number</a:t>
            </a:r>
            <a:r>
              <a:rPr lang="de-DE" sz="2400" dirty="0">
                <a:latin typeface="Calibri" panose="020F0502020204030204" pitchFamily="34" charset="0"/>
              </a:rPr>
              <a:t>, </a:t>
            </a:r>
            <a:r>
              <a:rPr lang="de-DE" sz="2400" dirty="0" err="1">
                <a:latin typeface="Calibri" panose="020F0502020204030204" pitchFamily="34" charset="0"/>
              </a:rPr>
              <a:t>postal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address</a:t>
            </a:r>
            <a:r>
              <a:rPr lang="de-DE" sz="2400" dirty="0">
                <a:latin typeface="Calibri" panose="020F0502020204030204" pitchFamily="34" charset="0"/>
              </a:rPr>
              <a:t>, </a:t>
            </a:r>
            <a:r>
              <a:rPr lang="de-DE" sz="2400" dirty="0" err="1">
                <a:latin typeface="Calibri" panose="020F0502020204030204" pitchFamily="34" charset="0"/>
              </a:rPr>
              <a:t>number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of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credits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points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expected</a:t>
            </a:r>
            <a:r>
              <a:rPr lang="de-DE" sz="2400" dirty="0">
                <a:latin typeface="Calibri" panose="020F0502020204030204" pitchFamily="34" charset="0"/>
              </a:rPr>
              <a:t> on </a:t>
            </a:r>
            <a:r>
              <a:rPr lang="de-DE" sz="2400" dirty="0" err="1">
                <a:latin typeface="Calibri" panose="020F0502020204030204" pitchFamily="34" charset="0"/>
              </a:rPr>
              <a:t>the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cover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page</a:t>
            </a:r>
            <a:endParaRPr lang="de-DE" sz="2400" dirty="0">
              <a:latin typeface="Calibri" panose="020F0502020204030204" pitchFamily="34" charset="0"/>
            </a:endParaRPr>
          </a:p>
          <a:p>
            <a:pPr indent="-21600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 err="1">
                <a:latin typeface="Calibri" panose="020F0502020204030204" pitchFamily="34" charset="0"/>
              </a:rPr>
              <a:t>Certificate</a:t>
            </a:r>
            <a:r>
              <a:rPr lang="de-DE" sz="2400" dirty="0">
                <a:latin typeface="Calibri" panose="020F0502020204030204" pitchFamily="34" charset="0"/>
              </a:rPr>
              <a:t> will </a:t>
            </a:r>
            <a:r>
              <a:rPr lang="de-DE" sz="2400" dirty="0" err="1">
                <a:latin typeface="Calibri" panose="020F0502020204030204" pitchFamily="34" charset="0"/>
              </a:rPr>
              <a:t>be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sent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to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students</a:t>
            </a:r>
            <a:r>
              <a:rPr lang="de-DE" sz="2400" dirty="0">
                <a:latin typeface="Calibri" panose="020F0502020204030204" pitchFamily="34" charset="0"/>
              </a:rPr>
              <a:t>‘ </a:t>
            </a:r>
            <a:r>
              <a:rPr lang="de-DE" sz="2400" dirty="0" err="1">
                <a:latin typeface="Calibri" panose="020F0502020204030204" pitchFamily="34" charset="0"/>
              </a:rPr>
              <a:t>postal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addresses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47997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66738" y="685800"/>
            <a:ext cx="8001000" cy="1066800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de-DE" altLang="de-DE" sz="54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II.</a:t>
            </a:r>
            <a:r>
              <a:rPr lang="de-DE" altLang="de-DE" sz="5400" cap="small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54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Main </a:t>
            </a:r>
            <a:r>
              <a:rPr lang="de-DE" altLang="de-DE" sz="5400" b="1" cap="small" dirty="0" err="1">
                <a:solidFill>
                  <a:srgbClr val="C00000"/>
                </a:solidFill>
                <a:latin typeface="Calibri" panose="020F0502020204030204" pitchFamily="34" charset="0"/>
              </a:rPr>
              <a:t>topic</a:t>
            </a:r>
            <a:r>
              <a:rPr lang="de-DE" altLang="de-DE" sz="54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5400" b="1" cap="small" dirty="0" err="1">
                <a:solidFill>
                  <a:srgbClr val="C00000"/>
                </a:solidFill>
                <a:latin typeface="Calibri" panose="020F0502020204030204" pitchFamily="34" charset="0"/>
              </a:rPr>
              <a:t>of</a:t>
            </a:r>
            <a:r>
              <a:rPr lang="de-DE" altLang="de-DE" sz="54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5400" b="1" cap="small" dirty="0" err="1">
                <a:solidFill>
                  <a:srgbClr val="C00000"/>
                </a:solidFill>
                <a:latin typeface="Calibri" panose="020F0502020204030204" pitchFamily="34" charset="0"/>
              </a:rPr>
              <a:t>the</a:t>
            </a:r>
            <a:r>
              <a:rPr lang="de-DE" altLang="de-DE" sz="54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5400" b="1" cap="small" dirty="0" err="1">
                <a:solidFill>
                  <a:srgbClr val="C00000"/>
                </a:solidFill>
                <a:latin typeface="Calibri" panose="020F0502020204030204" pitchFamily="34" charset="0"/>
              </a:rPr>
              <a:t>lecture</a:t>
            </a:r>
            <a:r>
              <a:rPr lang="de-DE" altLang="de-DE" sz="54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5400" b="1" cap="small" dirty="0" err="1">
                <a:solidFill>
                  <a:srgbClr val="C00000"/>
                </a:solidFill>
                <a:latin typeface="Calibri" panose="020F0502020204030204" pitchFamily="34" charset="0"/>
              </a:rPr>
              <a:t>series</a:t>
            </a:r>
            <a:r>
              <a:rPr lang="de-DE" altLang="de-DE" sz="54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 – Development </a:t>
            </a:r>
            <a:r>
              <a:rPr lang="de-DE" altLang="de-DE" sz="5400" b="1" cap="small" dirty="0" err="1">
                <a:solidFill>
                  <a:srgbClr val="C00000"/>
                </a:solidFill>
                <a:latin typeface="Calibri" panose="020F0502020204030204" pitchFamily="34" charset="0"/>
              </a:rPr>
              <a:t>Policy</a:t>
            </a:r>
            <a:endParaRPr lang="de-DE" altLang="de-DE" sz="5400" b="1" cap="small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 useBgFill="1"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23888" y="2057400"/>
            <a:ext cx="7886700" cy="4495800"/>
          </a:xfrm>
        </p:spPr>
        <p:txBody>
          <a:bodyPr>
            <a:normAutofit/>
          </a:bodyPr>
          <a:lstStyle/>
          <a:p>
            <a:pPr marL="342900" lvl="1" indent="-342900" eaLnBrk="1" hangingPunct="1">
              <a:lnSpc>
                <a:spcPct val="11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sz="2400" dirty="0">
                <a:latin typeface="Calibri" panose="020F0502020204030204" pitchFamily="34" charset="0"/>
              </a:rPr>
              <a:t>1992 </a:t>
            </a:r>
            <a:r>
              <a:rPr lang="de-DE" altLang="de-DE" sz="2400" dirty="0" err="1">
                <a:latin typeface="Calibri" panose="020F0502020204030204" pitchFamily="34" charset="0"/>
              </a:rPr>
              <a:t>UNCED</a:t>
            </a:r>
            <a:r>
              <a:rPr lang="de-DE" altLang="de-DE" sz="2400" dirty="0">
                <a:latin typeface="Calibri" panose="020F0502020204030204" pitchFamily="34" charset="0"/>
              </a:rPr>
              <a:t>: UN Conference on Environment </a:t>
            </a:r>
            <a:r>
              <a:rPr lang="de-DE" altLang="de-DE" sz="2400" dirty="0" err="1">
                <a:latin typeface="Calibri" panose="020F0502020204030204" pitchFamily="34" charset="0"/>
              </a:rPr>
              <a:t>and</a:t>
            </a:r>
            <a:r>
              <a:rPr lang="de-DE" altLang="de-DE" sz="2400" dirty="0">
                <a:latin typeface="Calibri" panose="020F0502020204030204" pitchFamily="34" charset="0"/>
              </a:rPr>
              <a:t> Development:</a:t>
            </a:r>
          </a:p>
          <a:p>
            <a:pPr marL="1005750" lvl="2" indent="-457200" eaLnBrk="1" hangingPunct="1">
              <a:lnSpc>
                <a:spcPct val="110000"/>
              </a:lnSpc>
              <a:spcBef>
                <a:spcPts val="6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de-DE" altLang="de-DE" sz="2400" dirty="0">
                <a:latin typeface="Calibri" panose="020F0502020204030204" pitchFamily="34" charset="0"/>
              </a:rPr>
              <a:t>Agenda 21: </a:t>
            </a:r>
          </a:p>
          <a:p>
            <a:pPr marL="1234350" lvl="3" indent="-342900">
              <a:lnSpc>
                <a:spcPct val="110000"/>
              </a:lnSpc>
              <a:spcBef>
                <a:spcPts val="600"/>
              </a:spcBef>
              <a:buClr>
                <a:srgbClr val="C00000"/>
              </a:buClr>
              <a:defRPr/>
            </a:pPr>
            <a:r>
              <a:rPr lang="de-DE" altLang="de-DE" sz="2400" dirty="0">
                <a:latin typeface="Calibri" panose="020F0502020204030204" pitchFamily="34" charset="0"/>
              </a:rPr>
              <a:t>All countries </a:t>
            </a:r>
            <a:r>
              <a:rPr lang="de-DE" altLang="de-DE" sz="2400" dirty="0" err="1">
                <a:latin typeface="Calibri" panose="020F0502020204030204" pitchFamily="34" charset="0"/>
              </a:rPr>
              <a:t>have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to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develop</a:t>
            </a:r>
            <a:r>
              <a:rPr lang="de-DE" altLang="de-DE" sz="2400" dirty="0">
                <a:latin typeface="Calibri" panose="020F0502020204030204" pitchFamily="34" charset="0"/>
              </a:rPr>
              <a:t> - not </a:t>
            </a:r>
            <a:r>
              <a:rPr lang="de-DE" altLang="de-DE" sz="2400" dirty="0" err="1">
                <a:latin typeface="Calibri" panose="020F0502020204030204" pitchFamily="34" charset="0"/>
              </a:rPr>
              <a:t>only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the</a:t>
            </a:r>
            <a:r>
              <a:rPr lang="de-DE" altLang="de-DE" sz="2400" dirty="0">
                <a:latin typeface="Calibri" panose="020F0502020204030204" pitchFamily="34" charset="0"/>
              </a:rPr>
              <a:t> South.</a:t>
            </a:r>
          </a:p>
          <a:p>
            <a:pPr marL="1234350" lvl="3" indent="-342900">
              <a:lnSpc>
                <a:spcPct val="110000"/>
              </a:lnSpc>
              <a:spcBef>
                <a:spcPts val="600"/>
              </a:spcBef>
              <a:buClr>
                <a:srgbClr val="C00000"/>
              </a:buClr>
              <a:defRPr/>
            </a:pPr>
            <a:r>
              <a:rPr lang="de-DE" altLang="de-DE" sz="2400" dirty="0">
                <a:latin typeface="Calibri" panose="020F0502020204030204" pitchFamily="34" charset="0"/>
              </a:rPr>
              <a:t>All countries </a:t>
            </a:r>
            <a:r>
              <a:rPr lang="de-DE" altLang="de-DE" sz="2400" dirty="0" err="1">
                <a:latin typeface="Calibri" panose="020F0502020204030204" pitchFamily="34" charset="0"/>
              </a:rPr>
              <a:t>agreed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to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introduce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Sustainable</a:t>
            </a:r>
            <a:r>
              <a:rPr lang="de-DE" altLang="de-DE" sz="2400" dirty="0">
                <a:latin typeface="Calibri" panose="020F0502020204030204" pitchFamily="34" charset="0"/>
              </a:rPr>
              <a:t> Development</a:t>
            </a:r>
          </a:p>
          <a:p>
            <a:pPr eaLnBrk="1" hangingPunct="1">
              <a:lnSpc>
                <a:spcPct val="11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sz="2400" dirty="0">
                <a:latin typeface="Calibri" panose="020F0502020204030204" pitchFamily="34" charset="0"/>
              </a:rPr>
              <a:t>Development Policy = Global Policy 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de-DE" sz="2400" dirty="0"/>
              <a:t>The </a:t>
            </a:r>
            <a:r>
              <a:rPr lang="de-DE" sz="2400" dirty="0" err="1"/>
              <a:t>lecture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bringing</a:t>
            </a:r>
            <a:r>
              <a:rPr lang="de-DE" sz="2400" dirty="0"/>
              <a:t> </a:t>
            </a:r>
            <a:r>
              <a:rPr lang="de-DE" sz="2400" dirty="0" err="1"/>
              <a:t>together</a:t>
            </a:r>
            <a:r>
              <a:rPr lang="de-DE" sz="2400" dirty="0"/>
              <a:t> </a:t>
            </a:r>
            <a:r>
              <a:rPr lang="de-DE" sz="2400" dirty="0" err="1"/>
              <a:t>scientists</a:t>
            </a:r>
            <a:r>
              <a:rPr lang="de-DE" sz="2400" dirty="0"/>
              <a:t>, </a:t>
            </a:r>
            <a:r>
              <a:rPr lang="de-DE" sz="2400" dirty="0" err="1"/>
              <a:t>NGOs</a:t>
            </a:r>
            <a:r>
              <a:rPr lang="de-DE" sz="2400" dirty="0"/>
              <a:t>, film </a:t>
            </a:r>
            <a:r>
              <a:rPr lang="de-DE" sz="2400" dirty="0" err="1"/>
              <a:t>makers</a:t>
            </a:r>
            <a:endParaRPr lang="de-DE" altLang="de-DE" sz="2400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endParaRPr lang="de-DE" altLang="de-D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8315" y="609600"/>
            <a:ext cx="7886700" cy="1325563"/>
          </a:xfrm>
          <a:noFill/>
        </p:spPr>
        <p:txBody>
          <a:bodyPr>
            <a:noAutofit/>
          </a:bodyPr>
          <a:lstStyle/>
          <a:p>
            <a:r>
              <a:rPr lang="de-DE" altLang="de-DE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III. Topic </a:t>
            </a:r>
            <a:r>
              <a:rPr lang="de-DE" altLang="de-DE" sz="5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of</a:t>
            </a:r>
            <a:r>
              <a:rPr lang="de-DE" altLang="de-DE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 Summer Semester 2018:</a:t>
            </a:r>
            <a:endParaRPr lang="de-DE" sz="5400" b="1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2133600"/>
            <a:ext cx="7886700" cy="4351338"/>
          </a:xfrm>
          <a:solidFill>
            <a:srgbClr val="C000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de-DE" altLang="de-DE" sz="320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7200" b="1" dirty="0">
                <a:solidFill>
                  <a:schemeClr val="bg1"/>
                </a:solidFill>
              </a:rPr>
              <a:t>Land, Food, Agriculture, Trade</a:t>
            </a:r>
            <a:endParaRPr lang="de-DE" sz="7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239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628650" y="760142"/>
            <a:ext cx="7886700" cy="535531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de-DE" sz="3200" b="1" dirty="0">
                <a:solidFill>
                  <a:schemeClr val="bg1"/>
                </a:solidFill>
                <a:highlight>
                  <a:srgbClr val="000080"/>
                </a:highlight>
                <a:latin typeface="Calibri" panose="020F0502020204030204" pitchFamily="34" charset="0"/>
              </a:rPr>
              <a:t>1. Hunger </a:t>
            </a:r>
            <a:endParaRPr lang="de-DE" sz="3200" dirty="0">
              <a:solidFill>
                <a:schemeClr val="bg1"/>
              </a:solidFill>
              <a:highlight>
                <a:srgbClr val="000080"/>
              </a:highlight>
            </a:endParaRP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35A1B4C-AE05-4AA9-A203-32F3ECBD7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/>
              <a:t>815 mio. </a:t>
            </a:r>
            <a:r>
              <a:rPr lang="de-DE" sz="2400" dirty="0" err="1"/>
              <a:t>people</a:t>
            </a:r>
            <a:r>
              <a:rPr lang="de-DE" sz="2400" dirty="0"/>
              <a:t> </a:t>
            </a:r>
            <a:r>
              <a:rPr lang="de-DE" sz="2400" dirty="0" err="1"/>
              <a:t>worldwide</a:t>
            </a:r>
            <a:r>
              <a:rPr lang="de-DE" sz="2400" dirty="0"/>
              <a:t> </a:t>
            </a:r>
            <a:r>
              <a:rPr lang="de-DE" sz="2400" dirty="0" err="1"/>
              <a:t>are</a:t>
            </a:r>
            <a:r>
              <a:rPr lang="de-DE" sz="2400" dirty="0"/>
              <a:t> </a:t>
            </a:r>
            <a:r>
              <a:rPr lang="de-DE" sz="2400" dirty="0" err="1"/>
              <a:t>suffering</a:t>
            </a:r>
            <a:r>
              <a:rPr lang="de-DE" sz="2400" dirty="0"/>
              <a:t> </a:t>
            </a:r>
            <a:r>
              <a:rPr lang="de-DE" sz="2400" dirty="0" err="1"/>
              <a:t>from</a:t>
            </a:r>
            <a:r>
              <a:rPr lang="de-DE" sz="2400" dirty="0"/>
              <a:t> </a:t>
            </a:r>
            <a:r>
              <a:rPr lang="de-DE" sz="2400" dirty="0" err="1"/>
              <a:t>hunger</a:t>
            </a:r>
            <a:r>
              <a:rPr lang="de-DE" sz="2400" dirty="0"/>
              <a:t> = 11%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world</a:t>
            </a:r>
            <a:r>
              <a:rPr lang="de-DE" sz="2400" dirty="0"/>
              <a:t> </a:t>
            </a:r>
            <a:r>
              <a:rPr lang="de-DE" sz="2400" dirty="0" err="1"/>
              <a:t>population</a:t>
            </a:r>
            <a:endParaRPr lang="de-DE" sz="2400" dirty="0"/>
          </a:p>
          <a:p>
            <a:endParaRPr lang="de-DE" sz="2400" dirty="0"/>
          </a:p>
          <a:p>
            <a:r>
              <a:rPr lang="de-DE" sz="2400" dirty="0" err="1"/>
              <a:t>Acute</a:t>
            </a:r>
            <a:r>
              <a:rPr lang="de-DE" sz="2400" dirty="0"/>
              <a:t> </a:t>
            </a:r>
            <a:r>
              <a:rPr lang="de-DE" sz="2400" dirty="0" err="1"/>
              <a:t>hunger</a:t>
            </a:r>
            <a:r>
              <a:rPr lang="de-DE" sz="2400" dirty="0"/>
              <a:t>: strong </a:t>
            </a:r>
            <a:r>
              <a:rPr lang="de-DE" sz="2400" dirty="0" err="1"/>
              <a:t>malnutrition</a:t>
            </a:r>
            <a:r>
              <a:rPr lang="de-DE" sz="2400" dirty="0"/>
              <a:t> </a:t>
            </a:r>
            <a:r>
              <a:rPr lang="de-DE" sz="2400" dirty="0" err="1"/>
              <a:t>over</a:t>
            </a:r>
            <a:r>
              <a:rPr lang="de-DE" sz="2400" dirty="0"/>
              <a:t> a </a:t>
            </a:r>
            <a:r>
              <a:rPr lang="de-DE" sz="2400" dirty="0" err="1"/>
              <a:t>certain</a:t>
            </a:r>
            <a:r>
              <a:rPr lang="de-DE" sz="2400" dirty="0"/>
              <a:t> </a:t>
            </a:r>
            <a:r>
              <a:rPr lang="de-DE" sz="2400" dirty="0" err="1"/>
              <a:t>period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time. </a:t>
            </a:r>
            <a:r>
              <a:rPr lang="de-DE" sz="2400" dirty="0" err="1"/>
              <a:t>Often</a:t>
            </a:r>
            <a:r>
              <a:rPr lang="de-DE" sz="2400" dirty="0"/>
              <a:t> </a:t>
            </a:r>
            <a:r>
              <a:rPr lang="de-DE" sz="2400" dirty="0" err="1"/>
              <a:t>result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catastrophes</a:t>
            </a:r>
            <a:r>
              <a:rPr lang="de-DE" sz="2400" dirty="0"/>
              <a:t> (wars, </a:t>
            </a:r>
            <a:r>
              <a:rPr lang="de-DE" sz="2400" dirty="0" err="1"/>
              <a:t>droughts</a:t>
            </a:r>
            <a:r>
              <a:rPr lang="de-DE" sz="2400" dirty="0"/>
              <a:t>). </a:t>
            </a:r>
            <a:r>
              <a:rPr lang="de-DE" sz="2400" dirty="0" err="1"/>
              <a:t>Less</a:t>
            </a:r>
            <a:r>
              <a:rPr lang="de-DE" sz="2400" dirty="0"/>
              <a:t> </a:t>
            </a:r>
            <a:r>
              <a:rPr lang="de-DE" sz="2400" dirty="0" err="1"/>
              <a:t>than</a:t>
            </a:r>
            <a:r>
              <a:rPr lang="de-DE" sz="2400" dirty="0"/>
              <a:t> 1,800 </a:t>
            </a:r>
            <a:r>
              <a:rPr lang="de-DE" sz="2400" dirty="0" err="1"/>
              <a:t>calories</a:t>
            </a:r>
            <a:r>
              <a:rPr lang="de-DE" sz="2400" dirty="0"/>
              <a:t> a </a:t>
            </a:r>
            <a:r>
              <a:rPr lang="de-DE" sz="2400" dirty="0" err="1"/>
              <a:t>day</a:t>
            </a:r>
            <a:endParaRPr lang="de-DE" sz="2400" dirty="0"/>
          </a:p>
          <a:p>
            <a:pPr marL="0" indent="0">
              <a:buNone/>
            </a:pPr>
            <a:endParaRPr lang="de-DE" sz="2400" dirty="0"/>
          </a:p>
          <a:p>
            <a:r>
              <a:rPr lang="de-DE" sz="2400" dirty="0" err="1"/>
              <a:t>Chronic</a:t>
            </a:r>
            <a:r>
              <a:rPr lang="de-DE" sz="2400" dirty="0"/>
              <a:t> </a:t>
            </a:r>
            <a:r>
              <a:rPr lang="de-DE" sz="2400" dirty="0" err="1"/>
              <a:t>hunger</a:t>
            </a:r>
            <a:r>
              <a:rPr lang="de-DE" sz="2400" dirty="0"/>
              <a:t>: </a:t>
            </a:r>
            <a:r>
              <a:rPr lang="de-DE" sz="2400" dirty="0" err="1"/>
              <a:t>constant</a:t>
            </a:r>
            <a:r>
              <a:rPr lang="de-DE" sz="2400" dirty="0"/>
              <a:t> </a:t>
            </a:r>
            <a:r>
              <a:rPr lang="de-DE" sz="2400" dirty="0" err="1"/>
              <a:t>or</a:t>
            </a:r>
            <a:r>
              <a:rPr lang="de-DE" sz="2400" dirty="0"/>
              <a:t> </a:t>
            </a:r>
            <a:r>
              <a:rPr lang="de-DE" sz="2400" dirty="0" err="1"/>
              <a:t>regular</a:t>
            </a:r>
            <a:r>
              <a:rPr lang="de-DE" sz="2400" dirty="0"/>
              <a:t> </a:t>
            </a:r>
            <a:r>
              <a:rPr lang="de-DE" sz="2400" dirty="0" err="1"/>
              <a:t>malnutrition</a:t>
            </a:r>
            <a:r>
              <a:rPr lang="de-DE" sz="2400" dirty="0"/>
              <a:t>. Permanent lack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vitamins</a:t>
            </a:r>
            <a:r>
              <a:rPr lang="de-DE" sz="2400" dirty="0"/>
              <a:t> and </a:t>
            </a:r>
            <a:r>
              <a:rPr lang="de-DE" sz="2400" dirty="0" err="1"/>
              <a:t>minerals</a:t>
            </a:r>
            <a:endParaRPr lang="de-DE" sz="2400" dirty="0"/>
          </a:p>
          <a:p>
            <a:pPr marL="342900" lvl="1" indent="0">
              <a:buNone/>
            </a:pPr>
            <a:endParaRPr lang="de-DE" dirty="0"/>
          </a:p>
          <a:p>
            <a:pPr marL="342900" lvl="1" indent="0">
              <a:buNone/>
            </a:pPr>
            <a:endParaRPr lang="de-DE" dirty="0"/>
          </a:p>
          <a:p>
            <a:pPr marL="342900" lvl="1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862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ildergebnis fÃ¼r map hunger">
            <a:extLst>
              <a:ext uri="{FF2B5EF4-FFF2-40B4-BE49-F238E27FC236}">
                <a16:creationId xmlns:a16="http://schemas.microsoft.com/office/drawing/2014/main" id="{452260AA-D9BF-4963-A128-6CE9DF0A8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0"/>
            <a:ext cx="9296400" cy="769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8091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1673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de-DE" sz="32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Why</a:t>
            </a:r>
            <a:r>
              <a:rPr lang="de-DE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sz="32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are</a:t>
            </a:r>
            <a:r>
              <a:rPr lang="de-DE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sz="32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people</a:t>
            </a:r>
            <a:r>
              <a:rPr lang="de-DE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sz="32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hungry</a:t>
            </a:r>
            <a:r>
              <a:rPr lang="de-DE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? </a:t>
            </a:r>
            <a:endParaRPr lang="de-DE" sz="3200" dirty="0">
              <a:solidFill>
                <a:schemeClr val="bg1"/>
              </a:solidFill>
            </a:endParaRPr>
          </a:p>
        </p:txBody>
      </p:sp>
      <p:sp>
        <p:nvSpPr>
          <p:cNvPr id="6" name="Rechteck: abgerundete Ecken 5">
            <a:extLst/>
          </p:cNvPr>
          <p:cNvSpPr/>
          <p:nvPr/>
        </p:nvSpPr>
        <p:spPr>
          <a:xfrm>
            <a:off x="566738" y="1066800"/>
            <a:ext cx="8134350" cy="5562599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DE" sz="110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6738" y="1371600"/>
            <a:ext cx="8001000" cy="510540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2400" b="1" dirty="0">
                <a:solidFill>
                  <a:schemeClr val="bg1"/>
                </a:solidFill>
              </a:rPr>
              <a:t>	Wars and violent </a:t>
            </a:r>
            <a:r>
              <a:rPr lang="de-DE" sz="2400" b="1" dirty="0" err="1">
                <a:solidFill>
                  <a:schemeClr val="bg1"/>
                </a:solidFill>
              </a:rPr>
              <a:t>conflicts</a:t>
            </a:r>
            <a:endParaRPr lang="de-DE" sz="2400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de-DE" sz="2400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2400" b="1" dirty="0">
                <a:solidFill>
                  <a:schemeClr val="bg1"/>
                </a:solidFill>
              </a:rPr>
              <a:t>	</a:t>
            </a:r>
            <a:r>
              <a:rPr lang="de-DE" sz="2400" b="1" dirty="0" err="1">
                <a:solidFill>
                  <a:schemeClr val="bg1"/>
                </a:solidFill>
              </a:rPr>
              <a:t>natural</a:t>
            </a:r>
            <a:r>
              <a:rPr lang="de-DE" sz="2400" b="1" dirty="0">
                <a:solidFill>
                  <a:schemeClr val="bg1"/>
                </a:solidFill>
              </a:rPr>
              <a:t> </a:t>
            </a:r>
            <a:r>
              <a:rPr lang="de-DE" sz="2400" b="1" dirty="0" err="1">
                <a:solidFill>
                  <a:schemeClr val="bg1"/>
                </a:solidFill>
              </a:rPr>
              <a:t>catastrophes</a:t>
            </a:r>
            <a:endParaRPr lang="de-DE" sz="2400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de-DE" sz="2400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2400" b="1" dirty="0">
                <a:solidFill>
                  <a:schemeClr val="bg1"/>
                </a:solidFill>
              </a:rPr>
              <a:t>	</a:t>
            </a:r>
            <a:r>
              <a:rPr lang="de-DE" sz="2400" b="1" dirty="0" err="1">
                <a:solidFill>
                  <a:schemeClr val="bg1"/>
                </a:solidFill>
              </a:rPr>
              <a:t>climate</a:t>
            </a:r>
            <a:r>
              <a:rPr lang="de-DE" sz="2400" b="1" dirty="0">
                <a:solidFill>
                  <a:schemeClr val="bg1"/>
                </a:solidFill>
              </a:rPr>
              <a:t> </a:t>
            </a:r>
            <a:r>
              <a:rPr lang="de-DE" sz="2400" b="1" dirty="0" err="1">
                <a:solidFill>
                  <a:schemeClr val="bg1"/>
                </a:solidFill>
              </a:rPr>
              <a:t>change</a:t>
            </a:r>
            <a:endParaRPr lang="de-DE" sz="2400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de-DE" sz="2400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2400" b="1" dirty="0">
                <a:solidFill>
                  <a:schemeClr val="bg1"/>
                </a:solidFill>
              </a:rPr>
              <a:t>	</a:t>
            </a:r>
            <a:r>
              <a:rPr lang="de-DE" sz="2400" b="1" dirty="0" err="1">
                <a:solidFill>
                  <a:schemeClr val="bg1"/>
                </a:solidFill>
              </a:rPr>
              <a:t>poverty</a:t>
            </a:r>
            <a:r>
              <a:rPr lang="de-DE" sz="2400" b="1" dirty="0">
                <a:solidFill>
                  <a:schemeClr val="bg1"/>
                </a:solidFill>
              </a:rPr>
              <a:t>, </a:t>
            </a:r>
            <a:r>
              <a:rPr lang="de-DE" sz="2400" b="1" dirty="0" err="1">
                <a:solidFill>
                  <a:schemeClr val="bg1"/>
                </a:solidFill>
              </a:rPr>
              <a:t>unequal</a:t>
            </a:r>
            <a:r>
              <a:rPr lang="de-DE" sz="2400" b="1" dirty="0">
                <a:solidFill>
                  <a:schemeClr val="bg1"/>
                </a:solidFill>
              </a:rPr>
              <a:t> </a:t>
            </a:r>
            <a:r>
              <a:rPr lang="de-DE" sz="2400" b="1" dirty="0" err="1">
                <a:solidFill>
                  <a:schemeClr val="bg1"/>
                </a:solidFill>
              </a:rPr>
              <a:t>distribution</a:t>
            </a:r>
            <a:endParaRPr lang="de-DE" sz="2400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de-DE" sz="2400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2400" b="1" dirty="0">
                <a:solidFill>
                  <a:schemeClr val="bg1"/>
                </a:solidFill>
              </a:rPr>
              <a:t>	</a:t>
            </a:r>
            <a:r>
              <a:rPr lang="de-DE" sz="2400" b="1" dirty="0" err="1">
                <a:solidFill>
                  <a:schemeClr val="bg1"/>
                </a:solidFill>
              </a:rPr>
              <a:t>Distorted</a:t>
            </a:r>
            <a:r>
              <a:rPr lang="de-DE" sz="2400" b="1" dirty="0">
                <a:solidFill>
                  <a:schemeClr val="bg1"/>
                </a:solidFill>
              </a:rPr>
              <a:t> </a:t>
            </a:r>
            <a:r>
              <a:rPr lang="de-DE" sz="2400" b="1" dirty="0" err="1">
                <a:solidFill>
                  <a:schemeClr val="bg1"/>
                </a:solidFill>
              </a:rPr>
              <a:t>world</a:t>
            </a:r>
            <a:r>
              <a:rPr lang="de-DE" sz="2400" b="1" dirty="0">
                <a:solidFill>
                  <a:schemeClr val="bg1"/>
                </a:solidFill>
              </a:rPr>
              <a:t> </a:t>
            </a:r>
            <a:r>
              <a:rPr lang="de-DE" sz="2400" b="1" dirty="0" err="1">
                <a:solidFill>
                  <a:schemeClr val="bg1"/>
                </a:solidFill>
              </a:rPr>
              <a:t>trade</a:t>
            </a:r>
            <a:endParaRPr lang="de-DE" sz="2400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de-DE" sz="2400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2400" b="1" dirty="0">
                <a:solidFill>
                  <a:schemeClr val="bg1"/>
                </a:solidFill>
              </a:rPr>
              <a:t>	Bad </a:t>
            </a:r>
            <a:r>
              <a:rPr lang="de-DE" sz="2400" b="1" dirty="0" err="1">
                <a:solidFill>
                  <a:schemeClr val="bg1"/>
                </a:solidFill>
              </a:rPr>
              <a:t>governance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4" name="Pfeil: Fünfeck 3">
            <a:extLst>
              <a:ext uri="{FF2B5EF4-FFF2-40B4-BE49-F238E27FC236}">
                <a16:creationId xmlns:a16="http://schemas.microsoft.com/office/drawing/2014/main" id="{78A6F7C9-F8DB-4433-AB89-C0AFFF83BF6F}"/>
              </a:ext>
            </a:extLst>
          </p:cNvPr>
          <p:cNvSpPr/>
          <p:nvPr/>
        </p:nvSpPr>
        <p:spPr>
          <a:xfrm>
            <a:off x="628650" y="1599639"/>
            <a:ext cx="590550" cy="152400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7" name="Pfeil: Fünfeck 6">
            <a:extLst>
              <a:ext uri="{FF2B5EF4-FFF2-40B4-BE49-F238E27FC236}">
                <a16:creationId xmlns:a16="http://schemas.microsoft.com/office/drawing/2014/main" id="{1B8A350D-9B60-42DB-84DF-D70890144688}"/>
              </a:ext>
            </a:extLst>
          </p:cNvPr>
          <p:cNvSpPr/>
          <p:nvPr/>
        </p:nvSpPr>
        <p:spPr>
          <a:xfrm>
            <a:off x="628650" y="3324781"/>
            <a:ext cx="590550" cy="152400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Pfeil: Fünfeck 7">
            <a:extLst>
              <a:ext uri="{FF2B5EF4-FFF2-40B4-BE49-F238E27FC236}">
                <a16:creationId xmlns:a16="http://schemas.microsoft.com/office/drawing/2014/main" id="{374F41E6-59D8-4F42-9623-98ADF01617C6}"/>
              </a:ext>
            </a:extLst>
          </p:cNvPr>
          <p:cNvSpPr/>
          <p:nvPr/>
        </p:nvSpPr>
        <p:spPr>
          <a:xfrm>
            <a:off x="628650" y="4193378"/>
            <a:ext cx="590550" cy="152400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Pfeil: Fünfeck 8">
            <a:extLst>
              <a:ext uri="{FF2B5EF4-FFF2-40B4-BE49-F238E27FC236}">
                <a16:creationId xmlns:a16="http://schemas.microsoft.com/office/drawing/2014/main" id="{FDE21B1D-64E4-480A-ACB3-9AAAC23A70C6}"/>
              </a:ext>
            </a:extLst>
          </p:cNvPr>
          <p:cNvSpPr/>
          <p:nvPr/>
        </p:nvSpPr>
        <p:spPr>
          <a:xfrm>
            <a:off x="628650" y="2462210"/>
            <a:ext cx="590550" cy="152400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Pfeil: Fünfeck 9">
            <a:extLst>
              <a:ext uri="{FF2B5EF4-FFF2-40B4-BE49-F238E27FC236}">
                <a16:creationId xmlns:a16="http://schemas.microsoft.com/office/drawing/2014/main" id="{CBC7E630-9B2F-47D8-AF34-6E1EC6ACC16E}"/>
              </a:ext>
            </a:extLst>
          </p:cNvPr>
          <p:cNvSpPr/>
          <p:nvPr/>
        </p:nvSpPr>
        <p:spPr>
          <a:xfrm>
            <a:off x="628650" y="5068489"/>
            <a:ext cx="590550" cy="152400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Pfeil: Fünfeck 10">
            <a:extLst>
              <a:ext uri="{FF2B5EF4-FFF2-40B4-BE49-F238E27FC236}">
                <a16:creationId xmlns:a16="http://schemas.microsoft.com/office/drawing/2014/main" id="{62B9043A-303C-4BD9-B747-F6E46E7C8828}"/>
              </a:ext>
            </a:extLst>
          </p:cNvPr>
          <p:cNvSpPr/>
          <p:nvPr/>
        </p:nvSpPr>
        <p:spPr>
          <a:xfrm>
            <a:off x="646579" y="5943600"/>
            <a:ext cx="590550" cy="152400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2821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811</Words>
  <Application>Microsoft Office PowerPoint</Application>
  <PresentationFormat>Bildschirmpräsentation (4:3)</PresentationFormat>
  <Paragraphs>144</Paragraphs>
  <Slides>20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Symbol</vt:lpstr>
      <vt:lpstr>Wingdings</vt:lpstr>
      <vt:lpstr>Office</vt:lpstr>
      <vt:lpstr> Introduction to the Lecture Summer Semester 2018</vt:lpstr>
      <vt:lpstr>I. General Information</vt:lpstr>
      <vt:lpstr>1. Conditions for obtaining certificates</vt:lpstr>
      <vt:lpstr>2. Submission of papers</vt:lpstr>
      <vt:lpstr>II. Main topic of the lecture series – Development Policy</vt:lpstr>
      <vt:lpstr>III. Topic of Summer Semester 2018:</vt:lpstr>
      <vt:lpstr>1. Hunger </vt:lpstr>
      <vt:lpstr>PowerPoint-Präsentation</vt:lpstr>
      <vt:lpstr>Why are people hungry? </vt:lpstr>
      <vt:lpstr>2. Agricultural Production </vt:lpstr>
      <vt:lpstr>3. Global Players/ Regional Players – the paradigm of free trade and industrialization</vt:lpstr>
      <vt:lpstr>More Global Players / Regional Players</vt:lpstr>
      <vt:lpstr>IV. Lecture Land, Food, Agriculture, Trade</vt:lpstr>
      <vt:lpstr>V. Lecture Programme SS 2018</vt:lpstr>
      <vt:lpstr>PowerPoint-Präsentation</vt:lpstr>
      <vt:lpstr>PowerPoint-Präsentation</vt:lpstr>
      <vt:lpstr>PowerPoint-Präsentation</vt:lpstr>
      <vt:lpstr>PowerPoint-Präsentation</vt:lpstr>
      <vt:lpstr>Organisers and supporters:</vt:lpstr>
      <vt:lpstr>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Fahrenhorst</cp:lastModifiedBy>
  <cp:revision>339</cp:revision>
  <cp:lastPrinted>1601-01-01T00:00:00Z</cp:lastPrinted>
  <dcterms:created xsi:type="dcterms:W3CDTF">1601-01-01T00:00:00Z</dcterms:created>
  <dcterms:modified xsi:type="dcterms:W3CDTF">2018-04-16T00:44:11Z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